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39_999E01F.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handoutMasterIdLst>
    <p:handoutMasterId r:id="rId64"/>
  </p:handoutMasterIdLst>
  <p:sldIdLst>
    <p:sldId id="256" r:id="rId5"/>
    <p:sldId id="259" r:id="rId6"/>
    <p:sldId id="263" r:id="rId7"/>
    <p:sldId id="291" r:id="rId8"/>
    <p:sldId id="264" r:id="rId9"/>
    <p:sldId id="298" r:id="rId10"/>
    <p:sldId id="295" r:id="rId11"/>
    <p:sldId id="313" r:id="rId12"/>
    <p:sldId id="314" r:id="rId13"/>
    <p:sldId id="315" r:id="rId14"/>
    <p:sldId id="320" r:id="rId15"/>
    <p:sldId id="321" r:id="rId16"/>
    <p:sldId id="322" r:id="rId17"/>
    <p:sldId id="260" r:id="rId18"/>
    <p:sldId id="261" r:id="rId19"/>
    <p:sldId id="262" r:id="rId20"/>
    <p:sldId id="323" r:id="rId21"/>
    <p:sldId id="324" r:id="rId22"/>
    <p:sldId id="265" r:id="rId23"/>
    <p:sldId id="266" r:id="rId24"/>
    <p:sldId id="267" r:id="rId25"/>
    <p:sldId id="268" r:id="rId26"/>
    <p:sldId id="325" r:id="rId27"/>
    <p:sldId id="272" r:id="rId28"/>
    <p:sldId id="271" r:id="rId29"/>
    <p:sldId id="273" r:id="rId30"/>
    <p:sldId id="274" r:id="rId31"/>
    <p:sldId id="326" r:id="rId32"/>
    <p:sldId id="281" r:id="rId33"/>
    <p:sldId id="276" r:id="rId34"/>
    <p:sldId id="278" r:id="rId35"/>
    <p:sldId id="294" r:id="rId36"/>
    <p:sldId id="279" r:id="rId37"/>
    <p:sldId id="327" r:id="rId38"/>
    <p:sldId id="283" r:id="rId39"/>
    <p:sldId id="282" r:id="rId40"/>
    <p:sldId id="328" r:id="rId41"/>
    <p:sldId id="329" r:id="rId42"/>
    <p:sldId id="287" r:id="rId43"/>
    <p:sldId id="288" r:id="rId44"/>
    <p:sldId id="284" r:id="rId45"/>
    <p:sldId id="330" r:id="rId46"/>
    <p:sldId id="290" r:id="rId47"/>
    <p:sldId id="331" r:id="rId48"/>
    <p:sldId id="316" r:id="rId49"/>
    <p:sldId id="319" r:id="rId50"/>
    <p:sldId id="317" r:id="rId51"/>
    <p:sldId id="318" r:id="rId52"/>
    <p:sldId id="269" r:id="rId53"/>
    <p:sldId id="297" r:id="rId54"/>
    <p:sldId id="296" r:id="rId55"/>
    <p:sldId id="275" r:id="rId56"/>
    <p:sldId id="293" r:id="rId57"/>
    <p:sldId id="299" r:id="rId58"/>
    <p:sldId id="286" r:id="rId59"/>
    <p:sldId id="280" r:id="rId60"/>
    <p:sldId id="292" r:id="rId61"/>
    <p:sldId id="285" r:id="rId62"/>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441749-CF74-C322-A43C-A80F63E23221}" name="Julie Cochran" initials="JC" userId="S::jcochran@nfhs.org::00795c24-6ab4-41d1-8967-05a41a314b9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50032"/>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388" autoAdjust="0"/>
  </p:normalViewPr>
  <p:slideViewPr>
    <p:cSldViewPr snapToGrid="0">
      <p:cViewPr varScale="1">
        <p:scale>
          <a:sx n="77" d="100"/>
          <a:sy n="77" d="100"/>
        </p:scale>
        <p:origin x="1914" y="78"/>
      </p:cViewPr>
      <p:guideLst/>
    </p:cSldViewPr>
  </p:slideViewPr>
  <p:outlineViewPr>
    <p:cViewPr>
      <p:scale>
        <a:sx n="33" d="100"/>
        <a:sy n="33" d="100"/>
      </p:scale>
      <p:origin x="0" y="-3510"/>
    </p:cViewPr>
  </p:outlineViewPr>
  <p:notesTextViewPr>
    <p:cViewPr>
      <p:scale>
        <a:sx n="1" d="1"/>
        <a:sy n="1" d="1"/>
      </p:scale>
      <p:origin x="0" y="0"/>
    </p:cViewPr>
  </p:notesTextViewPr>
  <p:notesViewPr>
    <p:cSldViewPr snapToGrid="0">
      <p:cViewPr varScale="1">
        <p:scale>
          <a:sx n="84" d="100"/>
          <a:sy n="84" d="100"/>
        </p:scale>
        <p:origin x="367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omments/modernComment_139_999E01F.xml><?xml version="1.0" encoding="utf-8"?>
<p188:cmLst xmlns:a="http://schemas.openxmlformats.org/drawingml/2006/main" xmlns:r="http://schemas.openxmlformats.org/officeDocument/2006/relationships" xmlns:p188="http://schemas.microsoft.com/office/powerpoint/2018/8/main">
  <p188:cm id="{9049B837-FD91-45A5-86CD-83211AEAE172}" authorId="{34441749-CF74-C322-A43C-A80F63E23221}" created="2024-05-20T21:53:05.247">
    <ac:deMkLst xmlns:ac="http://schemas.microsoft.com/office/drawing/2013/main/command">
      <pc:docMk xmlns:pc="http://schemas.microsoft.com/office/powerpoint/2013/main/command"/>
      <pc:sldMk xmlns:pc="http://schemas.microsoft.com/office/powerpoint/2013/main/command" cId="161079327" sldId="313"/>
      <ac:spMk id="3" creationId="{396CAD1A-C729-C646-9350-23E06253849A}"/>
    </ac:deMkLst>
    <p188:txBody>
      <a:bodyPr/>
      <a:lstStyle/>
      <a:p>
        <a:r>
          <a:rPr lang="en-US"/>
          <a:t>Kathy, I thought this was the change to 10. not a new 13… 10 should read Small or Medium steps on landing (maximum of 4 steps)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2914F2-0539-4F74-84C6-1C5DC70BA37F}"/>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DE0F286F-B684-4180-B974-5C99D0E398A7}"/>
              </a:ext>
            </a:extLst>
          </p:cNvPr>
          <p:cNvSpPr>
            <a:spLocks noGrp="1"/>
          </p:cNvSpPr>
          <p:nvPr>
            <p:ph type="dt" sz="quarter"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6C7E80D5-F1A8-4E6F-862E-E650C877881E}" type="datetimeFigureOut">
              <a:rPr lang="en-US"/>
              <a:pPr>
                <a:defRPr/>
              </a:pPr>
              <a:t>5/20/2024</a:t>
            </a:fld>
            <a:endParaRPr lang="en-US"/>
          </a:p>
        </p:txBody>
      </p:sp>
      <p:sp>
        <p:nvSpPr>
          <p:cNvPr id="4" name="Footer Placeholder 3">
            <a:extLst>
              <a:ext uri="{FF2B5EF4-FFF2-40B4-BE49-F238E27FC236}">
                <a16:creationId xmlns:a16="http://schemas.microsoft.com/office/drawing/2014/main" id="{0075EFB0-44FB-4291-B357-69B823116951}"/>
              </a:ext>
            </a:extLst>
          </p:cNvPr>
          <p:cNvSpPr>
            <a:spLocks noGrp="1"/>
          </p:cNvSpPr>
          <p:nvPr>
            <p:ph type="ftr" sz="quarter" idx="2"/>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CA8A54EC-9299-4B52-AF80-D565859E51F9}"/>
              </a:ext>
            </a:extLst>
          </p:cNvPr>
          <p:cNvSpPr>
            <a:spLocks noGrp="1"/>
          </p:cNvSpPr>
          <p:nvPr>
            <p:ph type="sldNum" sz="quarter" idx="3"/>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CB56A5D0-69BF-4FAC-BF98-81213EFD5567}"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E529071-C03D-4158-B46E-8CD5D69E5A02}"/>
              </a:ext>
            </a:extLst>
          </p:cNvPr>
          <p:cNvSpPr>
            <a:spLocks noGrp="1"/>
          </p:cNvSpPr>
          <p:nvPr>
            <p:ph type="hdr" sz="quarter"/>
          </p:nvPr>
        </p:nvSpPr>
        <p:spPr>
          <a:xfrm>
            <a:off x="1" y="0"/>
            <a:ext cx="3170583" cy="480389"/>
          </a:xfrm>
          <a:prstGeom prst="rect">
            <a:avLst/>
          </a:prstGeom>
        </p:spPr>
        <p:txBody>
          <a:bodyPr vert="horz" lIns="96642" tIns="48322" rIns="96642" bIns="48322"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5BFB4B54-3A57-4AA1-BC5E-9060D5DF50BC}"/>
              </a:ext>
            </a:extLst>
          </p:cNvPr>
          <p:cNvSpPr>
            <a:spLocks noGrp="1"/>
          </p:cNvSpPr>
          <p:nvPr>
            <p:ph type="dt" idx="1"/>
          </p:nvPr>
        </p:nvSpPr>
        <p:spPr>
          <a:xfrm>
            <a:off x="4142962" y="0"/>
            <a:ext cx="3170583" cy="480389"/>
          </a:xfrm>
          <a:prstGeom prst="rect">
            <a:avLst/>
          </a:prstGeom>
        </p:spPr>
        <p:txBody>
          <a:bodyPr vert="horz" lIns="96642" tIns="48322" rIns="96642" bIns="48322" rtlCol="0"/>
          <a:lstStyle>
            <a:lvl1pPr algn="r" eaLnBrk="1" hangingPunct="1">
              <a:defRPr sz="1200">
                <a:latin typeface="Arial" charset="0"/>
                <a:cs typeface="Arial" charset="0"/>
              </a:defRPr>
            </a:lvl1pPr>
          </a:lstStyle>
          <a:p>
            <a:pPr>
              <a:defRPr/>
            </a:pPr>
            <a:fld id="{5785C147-DE6E-44AF-9501-F5A9E3994E64}" type="datetimeFigureOut">
              <a:rPr lang="en-US"/>
              <a:pPr>
                <a:defRPr/>
              </a:pPr>
              <a:t>5/20/2024</a:t>
            </a:fld>
            <a:endParaRPr lang="en-US"/>
          </a:p>
        </p:txBody>
      </p:sp>
      <p:sp>
        <p:nvSpPr>
          <p:cNvPr id="4" name="Slide Image Placeholder 3">
            <a:extLst>
              <a:ext uri="{FF2B5EF4-FFF2-40B4-BE49-F238E27FC236}">
                <a16:creationId xmlns:a16="http://schemas.microsoft.com/office/drawing/2014/main" id="{BD60A1D9-86EC-4C79-BFD0-1369B4890868}"/>
              </a:ext>
            </a:extLst>
          </p:cNvPr>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42" tIns="48322" rIns="96642" bIns="48322" rtlCol="0" anchor="ctr"/>
          <a:lstStyle/>
          <a:p>
            <a:pPr lvl="0"/>
            <a:endParaRPr lang="en-US" noProof="0"/>
          </a:p>
        </p:txBody>
      </p:sp>
      <p:sp>
        <p:nvSpPr>
          <p:cNvPr id="5" name="Notes Placeholder 4">
            <a:extLst>
              <a:ext uri="{FF2B5EF4-FFF2-40B4-BE49-F238E27FC236}">
                <a16:creationId xmlns:a16="http://schemas.microsoft.com/office/drawing/2014/main" id="{ED14ED97-9732-4E6A-9D56-8AE3E72C8453}"/>
              </a:ext>
            </a:extLst>
          </p:cNvPr>
          <p:cNvSpPr>
            <a:spLocks noGrp="1"/>
          </p:cNvSpPr>
          <p:nvPr>
            <p:ph type="body" sz="quarter" idx="3"/>
          </p:nvPr>
        </p:nvSpPr>
        <p:spPr>
          <a:xfrm>
            <a:off x="732184" y="4561226"/>
            <a:ext cx="5850834" cy="4320213"/>
          </a:xfrm>
          <a:prstGeom prst="rect">
            <a:avLst/>
          </a:prstGeom>
        </p:spPr>
        <p:txBody>
          <a:bodyPr vert="horz" lIns="96642" tIns="48322" rIns="96642" bIns="4832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CAE0F91B-4DC9-42DB-A44A-A30C3BF72F69}"/>
              </a:ext>
            </a:extLst>
          </p:cNvPr>
          <p:cNvSpPr>
            <a:spLocks noGrp="1"/>
          </p:cNvSpPr>
          <p:nvPr>
            <p:ph type="ftr" sz="quarter" idx="4"/>
          </p:nvPr>
        </p:nvSpPr>
        <p:spPr>
          <a:xfrm>
            <a:off x="1" y="9119172"/>
            <a:ext cx="3170583" cy="480389"/>
          </a:xfrm>
          <a:prstGeom prst="rect">
            <a:avLst/>
          </a:prstGeom>
        </p:spPr>
        <p:txBody>
          <a:bodyPr vert="horz" lIns="96642" tIns="48322" rIns="96642" bIns="48322"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18A4A736-5D23-4489-B96D-409B32C098C1}"/>
              </a:ext>
            </a:extLst>
          </p:cNvPr>
          <p:cNvSpPr>
            <a:spLocks noGrp="1"/>
          </p:cNvSpPr>
          <p:nvPr>
            <p:ph type="sldNum" sz="quarter" idx="5"/>
          </p:nvPr>
        </p:nvSpPr>
        <p:spPr>
          <a:xfrm>
            <a:off x="4142962" y="9119172"/>
            <a:ext cx="3170583" cy="480389"/>
          </a:xfrm>
          <a:prstGeom prst="rect">
            <a:avLst/>
          </a:prstGeom>
        </p:spPr>
        <p:txBody>
          <a:bodyPr vert="horz" lIns="96642" tIns="48322" rIns="96642" bIns="48322" rtlCol="0" anchor="b"/>
          <a:lstStyle>
            <a:lvl1pPr algn="r" eaLnBrk="1" hangingPunct="1">
              <a:defRPr sz="1200">
                <a:latin typeface="Arial" charset="0"/>
                <a:cs typeface="Arial" charset="0"/>
              </a:defRPr>
            </a:lvl1pPr>
          </a:lstStyle>
          <a:p>
            <a:pPr>
              <a:defRPr/>
            </a:pPr>
            <a:fld id="{6666CE19-52FC-412B-A3FC-C4B1E62DF80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E3B3D3C0-360A-402A-9C61-711D8DDA5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71DC946F-4575-4DA7-AFA5-42C32DFA56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8436" name="Slide Number Placeholder 3">
            <a:extLst>
              <a:ext uri="{FF2B5EF4-FFF2-40B4-BE49-F238E27FC236}">
                <a16:creationId xmlns:a16="http://schemas.microsoft.com/office/drawing/2014/main" id="{90853AA1-6E0A-4613-92D2-E5DFC3F7E4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900200-DD1F-4E62-BDC8-27D1F130FE2F}"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The purpose of the safety zone mat is to protect the gymnast if they hit the board off-center toward the front edge or the sides.</a:t>
            </a:r>
          </a:p>
          <a:p>
            <a:pPr marL="171450" indent="-171450">
              <a:buFont typeface="Wingdings" pitchFamily="2" charset="2"/>
              <a:buChar char="§"/>
            </a:pPr>
            <a:r>
              <a:rPr lang="en-US" dirty="0"/>
              <a:t>The picture illustrates the proper positioning of the safety zone mat with the safety zone placed against the front edge and sides of the board.</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11</a:t>
            </a:fld>
            <a:endParaRPr lang="en-US"/>
          </a:p>
        </p:txBody>
      </p:sp>
    </p:spTree>
    <p:extLst>
      <p:ext uri="{BB962C8B-B14F-4D97-AF65-F5344CB8AC3E}">
        <p14:creationId xmlns:p14="http://schemas.microsoft.com/office/powerpoint/2010/main" val="4065411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An alternate skill cushion made of softer foam (maximum of 4 feet x 6 feet x 8 inches).</a:t>
            </a:r>
          </a:p>
          <a:p>
            <a:pPr marL="171450" indent="-171450">
              <a:buFont typeface="Wingdings" pitchFamily="2" charset="2"/>
              <a:buChar char="§"/>
            </a:pPr>
            <a:r>
              <a:rPr lang="en-US" dirty="0"/>
              <a:t>May be used for timers during warm-ups only for salto vaults.</a:t>
            </a:r>
          </a:p>
          <a:p>
            <a:pPr marL="171450" indent="-171450">
              <a:buFont typeface="Wingdings" pitchFamily="2" charset="2"/>
              <a:buChar char="§"/>
            </a:pPr>
            <a:r>
              <a:rPr lang="en-US" dirty="0"/>
              <a:t>The Pit Pillow is allowed for bar releases only and must be immediately removed.</a:t>
            </a:r>
          </a:p>
          <a:p>
            <a:pPr marL="171450" indent="-171450">
              <a:buFont typeface="Wingdings" pitchFamily="2" charset="2"/>
              <a:buChar char="§"/>
            </a:pPr>
            <a:r>
              <a:rPr lang="en-US" dirty="0"/>
              <a:t>The Pit Pillow may not be used as a landing mat or for any other purpose on any apparatus.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12</a:t>
            </a:fld>
            <a:endParaRPr lang="en-US"/>
          </a:p>
        </p:txBody>
      </p:sp>
    </p:spTree>
    <p:extLst>
      <p:ext uri="{BB962C8B-B14F-4D97-AF65-F5344CB8AC3E}">
        <p14:creationId xmlns:p14="http://schemas.microsoft.com/office/powerpoint/2010/main" val="1736152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This is the standard language that is used in all of the NFHS rules books.</a:t>
            </a:r>
          </a:p>
          <a:p>
            <a:pPr marL="171450" indent="-171450">
              <a:buFont typeface="Wingdings" pitchFamily="2" charset="2"/>
              <a:buChar char="§"/>
            </a:pPr>
            <a:r>
              <a:rPr lang="en-US" dirty="0"/>
              <a:t>It emphasizes that the use of alcohol, tobacco, or the use of illicit substance(s) is prohibited from arrival until departure at the competition site.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1908423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buFont typeface="Wingdings" pitchFamily="2" charset="2"/>
              <a:buChar char="§"/>
            </a:pPr>
            <a:r>
              <a:rPr lang="en-US" dirty="0"/>
              <a:t>The rationale for adding specific language to the rules book for repeating a routine is to clarify which part of the routine may be repeated and the circumstances that caused the need for a repetition.</a:t>
            </a:r>
          </a:p>
          <a:p>
            <a:pPr marL="171450" indent="-171450">
              <a:buFont typeface="Wingdings" pitchFamily="2" charset="2"/>
              <a:buChar char="§"/>
            </a:pPr>
            <a:r>
              <a:rPr lang="en-US" dirty="0"/>
              <a:t>Equipment failure or interference beyond the control of the gymnast, such as the cable on the uneven bars breaking, or a power failure during a floor exercise routine are circumstances that may allow for the gymnast to repeat a portion of her routine.</a:t>
            </a:r>
          </a:p>
          <a:p>
            <a:pPr marL="171450" indent="-171450">
              <a:buFont typeface="Wingdings" pitchFamily="2" charset="2"/>
              <a:buChar char="§"/>
            </a:pPr>
            <a:r>
              <a:rPr lang="en-US" dirty="0"/>
              <a:t>Failure to tighten the spin lock on the bars or turning the music up so loud that the speaker is unable to handle the amplification of the music are not equipment failures or interferences beyond the control of the gymnast.  A coach pulling the plug on the music is not interference.  </a:t>
            </a:r>
          </a:p>
          <a:p>
            <a:pPr marL="171450" indent="-171450">
              <a:buFont typeface="Wingdings" pitchFamily="2" charset="2"/>
              <a:buChar char="§"/>
            </a:pPr>
            <a:r>
              <a:rPr lang="en-US" dirty="0"/>
              <a:t>When the equipment failure has been corrected the gymnast may restart her routine from the point of interruption. </a:t>
            </a:r>
          </a:p>
          <a:p>
            <a:pPr marL="628650" lvl="1" indent="-171450">
              <a:buFont typeface="Arial" panose="020B0604020202020204" pitchFamily="34" charset="0"/>
              <a:buChar char="•"/>
            </a:pPr>
            <a:r>
              <a:rPr lang="en-US" dirty="0"/>
              <a:t>The entire routine may not be repeated.  </a:t>
            </a:r>
          </a:p>
          <a:p>
            <a:pPr marL="628650" lvl="1" indent="-171450">
              <a:buFont typeface="Arial" panose="020B0604020202020204" pitchFamily="34" charset="0"/>
              <a:buChar char="•"/>
            </a:pPr>
            <a:r>
              <a:rPr lang="en-US" dirty="0"/>
              <a:t>All deductions that happened prior to the equipment failure/interference will remain and be calculated into the final score.  </a:t>
            </a:r>
          </a:p>
          <a:p>
            <a:pPr marL="171450" indent="-171450">
              <a:buFont typeface="Wingdings" pitchFamily="2" charset="2"/>
              <a:buChar char="§"/>
            </a:pPr>
            <a:r>
              <a:rPr lang="en-US" dirty="0"/>
              <a:t>On floor exercise, a gymnast will frequently continue the routine until its conclusion when there is music failure.  </a:t>
            </a:r>
          </a:p>
          <a:p>
            <a:pPr marL="628650" lvl="1" indent="-171450">
              <a:buFont typeface="Arial" panose="020B0604020202020204" pitchFamily="34" charset="0"/>
              <a:buChar char="•"/>
            </a:pPr>
            <a:r>
              <a:rPr lang="en-US" dirty="0"/>
              <a:t>The gymnast must then decide if she will accept the score of the first routine or if she wants to repeat that portion of the routine that was affected by the music failure.  </a:t>
            </a:r>
          </a:p>
          <a:p>
            <a:pPr marL="628650" lvl="1" indent="-171450">
              <a:buFont typeface="Arial" panose="020B0604020202020204" pitchFamily="34" charset="0"/>
              <a:buChar char="•"/>
            </a:pPr>
            <a:r>
              <a:rPr lang="en-US" dirty="0"/>
              <a:t>If the first routine’s score is the one the gymnast accepts, no deduction is taken for music failure.  </a:t>
            </a:r>
          </a:p>
          <a:p>
            <a:pPr marL="628650" lvl="1" indent="-171450">
              <a:buFont typeface="Arial" panose="020B0604020202020204" pitchFamily="34" charset="0"/>
              <a:buChar char="•"/>
            </a:pPr>
            <a:r>
              <a:rPr lang="en-US" dirty="0"/>
              <a:t>The score of the first routine when the interference occurred will not be flashed until the gymnast decides whether to accept that score or repeat her routine from the point of interruption.</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14</a:t>
            </a:fld>
            <a:endParaRPr lang="en-US"/>
          </a:p>
        </p:txBody>
      </p:sp>
    </p:spTree>
    <p:extLst>
      <p:ext uri="{BB962C8B-B14F-4D97-AF65-F5344CB8AC3E}">
        <p14:creationId xmlns:p14="http://schemas.microsoft.com/office/powerpoint/2010/main" val="13307707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The chief judge issues a warning to the coach of the improper uniform so the gymnast has the opportunity to correct the improper uniform prior to competing on the next event.</a:t>
            </a:r>
          </a:p>
          <a:p>
            <a:pPr marL="171450" lvl="0" indent="-171450">
              <a:buFont typeface="Wingdings" pitchFamily="2" charset="2"/>
              <a:buChar char="§"/>
            </a:pPr>
            <a:r>
              <a:rPr lang="en-US" dirty="0"/>
              <a:t>If the uniform is not corrected before competing on the next event, the chief judge deducts 0.20 from the average score.</a:t>
            </a:r>
          </a:p>
          <a:p>
            <a:pPr marL="171450" indent="-171450">
              <a:buFont typeface="Wingdings" pitchFamily="2" charset="2"/>
              <a:buChar char="§"/>
            </a:pPr>
            <a:r>
              <a:rPr lang="en-US" dirty="0"/>
              <a:t>The deduction is taken only once during the competition.</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15</a:t>
            </a:fld>
            <a:endParaRPr lang="en-US"/>
          </a:p>
        </p:txBody>
      </p:sp>
    </p:spTree>
    <p:extLst>
      <p:ext uri="{BB962C8B-B14F-4D97-AF65-F5344CB8AC3E}">
        <p14:creationId xmlns:p14="http://schemas.microsoft.com/office/powerpoint/2010/main" val="414595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Jewelry is prohibited.</a:t>
            </a:r>
          </a:p>
          <a:p>
            <a:pPr marL="628650" lvl="1" indent="-171450">
              <a:buFont typeface="Arial" panose="020B0604020202020204" pitchFamily="34" charset="0"/>
              <a:buChar char="•"/>
            </a:pPr>
            <a:r>
              <a:rPr lang="en-US" dirty="0"/>
              <a:t>Religious medals and medical alert medals are not considered jewelry but must be taped to the body.</a:t>
            </a:r>
          </a:p>
          <a:p>
            <a:pPr marL="171450" indent="-171450">
              <a:buFont typeface="Wingdings" pitchFamily="2" charset="2"/>
              <a:buChar char="§"/>
            </a:pPr>
            <a:r>
              <a:rPr lang="en-US" dirty="0"/>
              <a:t>Beginning with the 2024 – 2025 school year, one pair of stud earrings not to exceed one per ear are acceptable.</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16</a:t>
            </a:fld>
            <a:endParaRPr lang="en-US"/>
          </a:p>
        </p:txBody>
      </p:sp>
    </p:spTree>
    <p:extLst>
      <p:ext uri="{BB962C8B-B14F-4D97-AF65-F5344CB8AC3E}">
        <p14:creationId xmlns:p14="http://schemas.microsoft.com/office/powerpoint/2010/main" val="109994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It is now possible to earn two back-to-back superior credit in Bonus with only three superiors, high superiors, or advanced high superiors.</a:t>
            </a:r>
          </a:p>
          <a:p>
            <a:pPr marL="628650" lvl="1" indent="-171450">
              <a:buFont typeface="Arial" panose="020B0604020202020204" pitchFamily="34" charset="0"/>
              <a:buChar char="•"/>
            </a:pPr>
            <a:r>
              <a:rPr lang="en-US" dirty="0"/>
              <a:t>This new rule applies only to back-to-back superior credit.  </a:t>
            </a:r>
          </a:p>
          <a:p>
            <a:pPr marL="628650" lvl="1" indent="-171450">
              <a:buFont typeface="Arial" panose="020B0604020202020204" pitchFamily="34" charset="0"/>
              <a:buChar char="•"/>
            </a:pPr>
            <a:r>
              <a:rPr lang="en-US" dirty="0"/>
              <a:t>It does not apply to</a:t>
            </a:r>
            <a:r>
              <a:rPr lang="en-US" u="none" dirty="0"/>
              <a:t> </a:t>
            </a:r>
            <a:r>
              <a:rPr lang="en-US" dirty="0"/>
              <a:t>series requirements.</a:t>
            </a:r>
          </a:p>
          <a:p>
            <a:pPr marL="171450" indent="-171450">
              <a:buFont typeface="Wingdings" pitchFamily="2" charset="2"/>
              <a:buChar char="§"/>
            </a:pPr>
            <a:r>
              <a:rPr lang="en-US" dirty="0"/>
              <a:t>In a </a:t>
            </a:r>
            <a:r>
              <a:rPr lang="en-US" u="sng" dirty="0"/>
              <a:t>direct connection </a:t>
            </a:r>
            <a:r>
              <a:rPr lang="en-US" dirty="0"/>
              <a:t>of three or more elements, the middle element can be used twice for back-to-back superior credit.  </a:t>
            </a:r>
          </a:p>
          <a:p>
            <a:pPr marL="628650" lvl="1" indent="-171450">
              <a:buFont typeface="Arial" panose="020B0604020202020204" pitchFamily="34" charset="0"/>
              <a:buChar char="•"/>
            </a:pPr>
            <a:r>
              <a:rPr lang="en-US" dirty="0"/>
              <a:t>To receive credit for the first back-to-back superior the second element is connected to the first element in the series.  </a:t>
            </a:r>
          </a:p>
          <a:p>
            <a:pPr marL="628650" lvl="1" indent="-171450">
              <a:buFont typeface="Arial" panose="020B0604020202020204" pitchFamily="34" charset="0"/>
              <a:buChar char="•"/>
            </a:pPr>
            <a:r>
              <a:rPr lang="en-US" dirty="0"/>
              <a:t>To receive credit for the second back-to-back superior, the second element is connected to the third element in the series.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17</a:t>
            </a:fld>
            <a:endParaRPr lang="en-US"/>
          </a:p>
        </p:txBody>
      </p:sp>
    </p:spTree>
    <p:extLst>
      <p:ext uri="{BB962C8B-B14F-4D97-AF65-F5344CB8AC3E}">
        <p14:creationId xmlns:p14="http://schemas.microsoft.com/office/powerpoint/2010/main" val="2762410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The first example on bars illustrates that a long hang kip directly connected to another long hang kip, is a low level back-to-back superior and the second long hang kip is directly connected to the giant for a second low level back-to-back superior.  The giant is also connected to a layout flyaway which is a high level back-to-back superior.</a:t>
            </a:r>
          </a:p>
          <a:p>
            <a:pPr marL="628650" lvl="1" indent="-171450">
              <a:buFont typeface="Arial" panose="020B0604020202020204" pitchFamily="34" charset="0"/>
              <a:buChar char="•"/>
            </a:pPr>
            <a:r>
              <a:rPr lang="en-US" dirty="0"/>
              <a:t>The  uneven bar example illustrates that the second element in the series can be used with the first element in the series for one low level back-to-back superior in bonus.  The second superior may also be connected with the high superior for a second low level back-to-back superior in bonus.  Finally, the high superior is connected to the dismount which is a high superior for a high level back-to-back superior.</a:t>
            </a:r>
          </a:p>
          <a:p>
            <a:pPr marL="171450" indent="-171450">
              <a:buFont typeface="Wingdings" pitchFamily="2" charset="2"/>
              <a:buChar char="§"/>
            </a:pPr>
            <a:r>
              <a:rPr lang="en-US" dirty="0"/>
              <a:t>The beam example illustrates that 3 superiors connected together without a pause or stop can earn credit for 2 low level back-to-back superiors in Bonus.</a:t>
            </a:r>
            <a:endParaRPr lang="en-US" dirty="0">
              <a:solidFill>
                <a:schemeClr val="tx1"/>
              </a:solidFill>
            </a:endParaRPr>
          </a:p>
          <a:p>
            <a:pPr marL="171450" indent="-171450">
              <a:buFont typeface="Wingdings" pitchFamily="2" charset="2"/>
              <a:buChar char="§"/>
            </a:pPr>
            <a:r>
              <a:rPr lang="en-US" dirty="0">
                <a:solidFill>
                  <a:schemeClr val="tx1"/>
                </a:solidFill>
              </a:rPr>
              <a:t>The floor example illustrates that either superiors or high superiors can be connected for back-to-back superior credit in a direct connection.</a:t>
            </a:r>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18</a:t>
            </a:fld>
            <a:endParaRPr lang="en-US"/>
          </a:p>
        </p:txBody>
      </p:sp>
    </p:spTree>
    <p:extLst>
      <p:ext uri="{BB962C8B-B14F-4D97-AF65-F5344CB8AC3E}">
        <p14:creationId xmlns:p14="http://schemas.microsoft.com/office/powerpoint/2010/main" val="2373041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a:t>On beam only, when awarding back-to-back superior credit for a series that includes dance, the dance elements shall come from Groups 1, 2 or 3.  </a:t>
            </a:r>
          </a:p>
          <a:p>
            <a:pPr marL="628650" lvl="1" indent="-171450">
              <a:buFont typeface="Arial" panose="020B0604020202020204" pitchFamily="34" charset="0"/>
              <a:buChar char="•"/>
            </a:pPr>
            <a:r>
              <a:rPr lang="en-US" dirty="0"/>
              <a:t>Dance balances and body waves may not be used.</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19</a:t>
            </a:fld>
            <a:endParaRPr lang="en-US"/>
          </a:p>
        </p:txBody>
      </p:sp>
    </p:spTree>
    <p:extLst>
      <p:ext uri="{BB962C8B-B14F-4D97-AF65-F5344CB8AC3E}">
        <p14:creationId xmlns:p14="http://schemas.microsoft.com/office/powerpoint/2010/main" val="180289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The use of tape, chalk or other substance is not permitted on the vault table.</a:t>
            </a:r>
          </a:p>
          <a:p>
            <a:pPr marL="628650" lvl="1" indent="-171450">
              <a:buFont typeface="Arial" panose="020B0604020202020204" pitchFamily="34" charset="0"/>
              <a:buChar char="•"/>
            </a:pPr>
            <a:r>
              <a:rPr lang="en-US" dirty="0"/>
              <a:t>Substances that are placed on the table can cause a safety hazard.  Chalk on the hands is permissible but other substances may not be used on the table.</a:t>
            </a:r>
          </a:p>
          <a:p>
            <a:pPr marL="171450" indent="-171450">
              <a:buFont typeface="Wingdings" pitchFamily="2" charset="2"/>
              <a:buChar char="§"/>
            </a:pPr>
            <a:r>
              <a:rPr lang="en-US" dirty="0"/>
              <a:t>The use of tape on the hand placement mat has been deemed hazardous because when the tape is removed from the hand placement mat, it can leave a sticky residue.  </a:t>
            </a:r>
          </a:p>
          <a:p>
            <a:pPr marL="628650" lvl="1" indent="-171450">
              <a:buFont typeface="Arial" panose="020B0604020202020204" pitchFamily="34" charset="0"/>
              <a:buChar char="•"/>
            </a:pPr>
            <a:r>
              <a:rPr lang="en-US" dirty="0"/>
              <a:t>Chalk may be used on the hand placement mat.</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20</a:t>
            </a:fld>
            <a:endParaRPr lang="en-US"/>
          </a:p>
        </p:txBody>
      </p:sp>
    </p:spTree>
    <p:extLst>
      <p:ext uri="{BB962C8B-B14F-4D97-AF65-F5344CB8AC3E}">
        <p14:creationId xmlns:p14="http://schemas.microsoft.com/office/powerpoint/2010/main" val="65851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rPr>
              <a:t>The NFHS is the national leader and advocate for high school athletics and performing arts programs. Services of the NFHS reach more than 19,500 high schools and 12 million participants throughout the eight NFHS sections across the U.S.</a:t>
            </a:r>
            <a:endParaRPr lang="en-US" sz="1200" dirty="0">
              <a:effectLst/>
              <a:latin typeface="Times New Roman" panose="02020603050405020304" pitchFamily="18" charset="0"/>
              <a:ea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A significant responsibility of the NFHS is the commitment to writing quality playing rules for 17 high school sports for boys and girls, in addition to providing educational resources for high school coaches, officials, parents and students.</a:t>
            </a:r>
          </a:p>
          <a:p>
            <a:pPr marL="342900" marR="0" lvl="0" indent="-342900">
              <a:lnSpc>
                <a:spcPct val="107000"/>
              </a:lnSpc>
              <a:spcBef>
                <a:spcPts val="0"/>
              </a:spcBef>
              <a:spcAft>
                <a:spcPts val="800"/>
              </a:spcAft>
              <a:buFont typeface="Wingdings" panose="05000000000000000000" pitchFamily="2" charset="2"/>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the vision of the NFHS to help prepare tomorrow’s leaders for the next level of life through the many program offerings in education-based athletics and activities.</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2</a:t>
            </a:fld>
            <a:endParaRPr lang="en-US"/>
          </a:p>
        </p:txBody>
      </p:sp>
    </p:spTree>
    <p:extLst>
      <p:ext uri="{BB962C8B-B14F-4D97-AF65-F5344CB8AC3E}">
        <p14:creationId xmlns:p14="http://schemas.microsoft.com/office/powerpoint/2010/main" val="4108546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Wingdings" pitchFamily="2" charset="2"/>
              <a:buChar char="§"/>
            </a:pPr>
            <a:r>
              <a:rPr lang="en-US" sz="1200" dirty="0"/>
              <a:t>6-1-2g:  If the safety zone is used, it must be placed against the board. </a:t>
            </a:r>
          </a:p>
          <a:p>
            <a:pPr marL="171450" indent="-171450">
              <a:buFont typeface="Wingdings" pitchFamily="2" charset="2"/>
              <a:buChar char="§"/>
            </a:pPr>
            <a:r>
              <a:rPr lang="en-US" sz="1200" dirty="0"/>
              <a:t>6-1-2j:  An alternative skill cushion made of softer foam, commonly referred to as a pit pillow, may be used for ”timers” during warm-ups for salto vaults.</a:t>
            </a:r>
          </a:p>
          <a:p>
            <a:pPr marL="628650" lvl="1" indent="-171450">
              <a:buFont typeface="Arial" panose="020B0604020202020204" pitchFamily="34" charset="0"/>
              <a:buChar char="•"/>
            </a:pPr>
            <a:r>
              <a:rPr lang="en-US" sz="1200" dirty="0"/>
              <a:t>Pit pillows are 4 feet by 6 feet by 8 inches.</a:t>
            </a:r>
          </a:p>
          <a:p>
            <a:pPr marL="628650" lvl="1" indent="-171450">
              <a:buFont typeface="Arial" panose="020B0604020202020204" pitchFamily="34" charset="0"/>
              <a:buChar char="•"/>
            </a:pPr>
            <a:r>
              <a:rPr lang="en-US" sz="1200" dirty="0"/>
              <a:t>Mats that do not meet those specifications are not allowed.</a:t>
            </a:r>
          </a:p>
          <a:p>
            <a:pPr marL="628650" lvl="1" indent="-171450">
              <a:buFont typeface="Arial" panose="020B0604020202020204" pitchFamily="34" charset="0"/>
              <a:buChar char="•"/>
            </a:pPr>
            <a:r>
              <a:rPr lang="en-US" sz="1200" dirty="0"/>
              <a:t>Track and field mats such as a high jump mat or pole vault pit are not legal and may not be used.</a:t>
            </a:r>
          </a:p>
          <a:p>
            <a:pPr marL="171450" indent="-171450">
              <a:buFont typeface="Wingdings" pitchFamily="2" charset="2"/>
              <a:buChar char="§"/>
            </a:pPr>
            <a:r>
              <a:rPr lang="en-US" sz="1200" dirty="0"/>
              <a:t>A pit pillow may only be used during warm-ups for timers for salto vaults.</a:t>
            </a:r>
          </a:p>
          <a:p>
            <a:pPr marL="628650" lvl="1" indent="-171450">
              <a:buFont typeface="Arial" panose="020B0604020202020204" pitchFamily="34" charset="0"/>
              <a:buChar char="•"/>
            </a:pPr>
            <a:r>
              <a:rPr lang="en-US" sz="1200" dirty="0"/>
              <a:t>A pit pillow is not considered a landing mat and should not be used for feet first landings.  It may not be used during competition.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21</a:t>
            </a:fld>
            <a:endParaRPr lang="en-US"/>
          </a:p>
        </p:txBody>
      </p:sp>
    </p:spTree>
    <p:extLst>
      <p:ext uri="{BB962C8B-B14F-4D97-AF65-F5344CB8AC3E}">
        <p14:creationId xmlns:p14="http://schemas.microsoft.com/office/powerpoint/2010/main" val="447203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The language regarding the timing of falls has been modified for clarity.</a:t>
            </a:r>
          </a:p>
          <a:p>
            <a:pPr marL="171450" indent="-171450">
              <a:buFont typeface="Wingdings" pitchFamily="2" charset="2"/>
              <a:buChar char="§"/>
            </a:pPr>
            <a:r>
              <a:rPr lang="en-US" sz="1200" dirty="0"/>
              <a:t>Following a fall, the gymnast has 45 seconds to remount the apparatus.</a:t>
            </a:r>
          </a:p>
          <a:p>
            <a:pPr marL="628650" lvl="1" indent="-171450">
              <a:buFont typeface="Wingdings" pitchFamily="2" charset="2"/>
              <a:buChar char="§"/>
            </a:pPr>
            <a:r>
              <a:rPr lang="en-US" sz="1200" dirty="0"/>
              <a:t>If an injury occurs following a fall, the fall time begins when the gymnast is standing on the feet and medical assessment is complete.</a:t>
            </a:r>
          </a:p>
          <a:p>
            <a:pPr marL="628650" lvl="1" indent="-171450">
              <a:buFont typeface="Arial" panose="020B0604020202020204" pitchFamily="34" charset="0"/>
              <a:buChar char="•"/>
            </a:pPr>
            <a:r>
              <a:rPr lang="en-US" sz="1200" dirty="0"/>
              <a:t>A warning is given at 30 seconds “15 seconds remaining.” </a:t>
            </a:r>
          </a:p>
          <a:p>
            <a:pPr marL="171450" indent="-171450">
              <a:buFont typeface="Wingdings" pitchFamily="2" charset="2"/>
              <a:buChar char="§"/>
            </a:pPr>
            <a:r>
              <a:rPr lang="en-US" sz="1200" dirty="0"/>
              <a:t>On vault, this procedure is followed when a fall occurs on the first vault.</a:t>
            </a:r>
          </a:p>
          <a:p>
            <a:pPr marL="628650" lvl="1" indent="-171450">
              <a:buFont typeface="Arial" panose="020B0604020202020204" pitchFamily="34" charset="0"/>
              <a:buChar char="•"/>
            </a:pPr>
            <a:r>
              <a:rPr lang="en-US" sz="1200" dirty="0"/>
              <a:t>The gymnast has 45 seconds to get down to the end of the runway and begin the vault.</a:t>
            </a:r>
          </a:p>
          <a:p>
            <a:pPr marL="171450" indent="-171450">
              <a:buFont typeface="Wingdings" pitchFamily="2" charset="2"/>
              <a:buChar char="§"/>
            </a:pPr>
            <a:r>
              <a:rPr lang="en-US" sz="1200" dirty="0"/>
              <a:t>On vault, bars and beam when the gymnast is standing on the feet following medical assessment, the gymnast has 45 seconds to vault or resume the routine.</a:t>
            </a:r>
          </a:p>
          <a:p>
            <a:pPr marL="171450" indent="-171450">
              <a:buFont typeface="Wingdings" pitchFamily="2" charset="2"/>
              <a:buChar char="§"/>
            </a:pPr>
            <a:r>
              <a:rPr lang="en-US" sz="1200" dirty="0"/>
              <a:t>If the gymnast does not resume at 45 seconds, the routine or vault is terminated.</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22</a:t>
            </a:fld>
            <a:endParaRPr lang="en-US"/>
          </a:p>
        </p:txBody>
      </p:sp>
    </p:spTree>
    <p:extLst>
      <p:ext uri="{BB962C8B-B14F-4D97-AF65-F5344CB8AC3E}">
        <p14:creationId xmlns:p14="http://schemas.microsoft.com/office/powerpoint/2010/main" val="3583302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The guidelines for the proper landing position have changed after studies have proven that landings with the hips lower than the knees is the position where most injuries occur. The weight of the body is centered in the hips and landing with the hips lower than the knees places extraordinary pressure on the knees.</a:t>
            </a:r>
          </a:p>
          <a:p>
            <a:pPr marL="628650" lvl="1" indent="-171450">
              <a:buFont typeface="Arial" panose="020B0604020202020204" pitchFamily="34" charset="0"/>
              <a:buChar char="•"/>
            </a:pPr>
            <a:r>
              <a:rPr lang="en-US" dirty="0"/>
              <a:t>The deduction was changed to an up to 0.30 deduction when the hips are lower than the knees.  If the hips are even with the knees there is no deduction.</a:t>
            </a:r>
          </a:p>
          <a:p>
            <a:pPr marL="171450" indent="-171450">
              <a:buFont typeface="Wingdings" pitchFamily="2" charset="2"/>
              <a:buChar char="§"/>
            </a:pPr>
            <a:r>
              <a:rPr lang="en-US" dirty="0"/>
              <a:t>If there is a fall after the hips are lower than the knees, an up to 0.30 deduction is taken for the body position and 0.50 is taken for the fall.</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23</a:t>
            </a:fld>
            <a:endParaRPr lang="en-US"/>
          </a:p>
        </p:txBody>
      </p:sp>
    </p:spTree>
    <p:extLst>
      <p:ext uri="{BB962C8B-B14F-4D97-AF65-F5344CB8AC3E}">
        <p14:creationId xmlns:p14="http://schemas.microsoft.com/office/powerpoint/2010/main" val="2463093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These are the execution deductions that changed on vault:</a:t>
            </a:r>
          </a:p>
          <a:p>
            <a:pPr marL="171450" indent="-171450">
              <a:buFont typeface="Wingdings" pitchFamily="2" charset="2"/>
              <a:buChar char="§"/>
            </a:pPr>
            <a:r>
              <a:rPr lang="en-US" dirty="0"/>
              <a:t>6-3-1a &amp; 6-4-1b:  The deduction for hip angle for all vaults increased from up to 0.20 to up to 0.30.</a:t>
            </a:r>
          </a:p>
          <a:p>
            <a:pPr marL="171450" indent="-171450">
              <a:buFont typeface="Wingdings" pitchFamily="2" charset="2"/>
              <a:buChar char="§"/>
            </a:pPr>
            <a:r>
              <a:rPr lang="en-US" dirty="0"/>
              <a:t>6-4-2a (5):  Legs bent in support for all vaults with saltos (early tuck) increased from up to 0.20 to up to 0.30.  </a:t>
            </a:r>
          </a:p>
          <a:p>
            <a:pPr marL="628650" lvl="1" indent="-171450">
              <a:buFont typeface="Arial" panose="020B0604020202020204" pitchFamily="34" charset="0"/>
              <a:buChar char="•"/>
            </a:pPr>
            <a:r>
              <a:rPr lang="en-US" dirty="0"/>
              <a:t>The increase in the deduction for hip angle and an early tuck allows for a wider range of the deduction to coincide with the severity of the angle of the hip or bent knees.</a:t>
            </a:r>
          </a:p>
          <a:p>
            <a:pPr marL="171450" indent="-171450">
              <a:buFont typeface="Wingdings" pitchFamily="2" charset="2"/>
              <a:buChar char="§"/>
            </a:pPr>
            <a:r>
              <a:rPr lang="en-US" dirty="0"/>
              <a:t>6-4-3l:  The under-rotation of salto vaults was a flat 0.10 deduction and now the deduction is up to 0.10.</a:t>
            </a:r>
          </a:p>
          <a:p>
            <a:pPr marL="171450" indent="-171450">
              <a:buFont typeface="Wingdings" pitchFamily="2" charset="2"/>
              <a:buChar char="§"/>
            </a:pPr>
            <a:r>
              <a:rPr lang="en-US" dirty="0"/>
              <a:t>Rule 6-4-4e: A deduction for small or medium steps of 0.10-0.15 was added to each event to allow for a half step instead of a full step.</a:t>
            </a:r>
          </a:p>
          <a:p>
            <a:pPr marL="171450" indent="-171450">
              <a:buFont typeface="Wingdings" pitchFamily="2" charset="2"/>
              <a:buChar char="§"/>
            </a:pPr>
            <a:r>
              <a:rPr lang="en-US" dirty="0"/>
              <a:t>Rule 6-4-4g: The squat on landing was discussed on the previous slide.</a:t>
            </a:r>
          </a:p>
          <a:p>
            <a:r>
              <a:rPr lang="en-US" dirty="0"/>
              <a:t>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a:p>
        </p:txBody>
      </p:sp>
    </p:spTree>
    <p:extLst>
      <p:ext uri="{BB962C8B-B14F-4D97-AF65-F5344CB8AC3E}">
        <p14:creationId xmlns:p14="http://schemas.microsoft.com/office/powerpoint/2010/main" val="216035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vaults have changed values:</a:t>
            </a:r>
          </a:p>
          <a:p>
            <a:pPr marL="171450" indent="-171450">
              <a:buFont typeface="Wingdings" pitchFamily="2" charset="2"/>
              <a:buChar char="§"/>
            </a:pPr>
            <a:r>
              <a:rPr lang="en-US" dirty="0"/>
              <a:t>The squat vault was eliminated.</a:t>
            </a:r>
          </a:p>
          <a:p>
            <a:pPr marL="171450" indent="-171450">
              <a:buFont typeface="Wingdings" pitchFamily="2" charset="2"/>
              <a:buChar char="§"/>
            </a:pPr>
            <a:r>
              <a:rPr lang="en-US" dirty="0"/>
              <a:t>2.502:  Full on – full off ➞ 10.0 (was 9.8)</a:t>
            </a:r>
          </a:p>
          <a:p>
            <a:pPr marL="171450" indent="-171450">
              <a:buFont typeface="Wingdings" pitchFamily="2" charset="2"/>
              <a:buChar char="§"/>
            </a:pPr>
            <a:r>
              <a:rPr lang="en-US" dirty="0"/>
              <a:t>5.201:  Round-off flic flac on - Repulsion off ➞ 8.8 (was 8.6)</a:t>
            </a:r>
          </a:p>
          <a:p>
            <a:pPr marL="171450" indent="-171450">
              <a:buFont typeface="Wingdings" pitchFamily="2" charset="2"/>
              <a:buChar char="§"/>
            </a:pPr>
            <a:r>
              <a:rPr lang="en-US" dirty="0"/>
              <a:t>5.202:  Round-off flic flac on – ½ off ➞ 9.0 (was 8.8)</a:t>
            </a:r>
          </a:p>
          <a:p>
            <a:pPr marL="171450" indent="-171450">
              <a:buFont typeface="Wingdings" pitchFamily="2" charset="2"/>
              <a:buChar char="§"/>
            </a:pPr>
            <a:r>
              <a:rPr lang="en-US" dirty="0"/>
              <a:t>4.501:  Tsukahara – Back Tuck with ½ ➞ 10.0 (was 9.8)</a:t>
            </a:r>
          </a:p>
          <a:p>
            <a:pPr marL="171450" indent="-171450">
              <a:buFont typeface="Wingdings" pitchFamily="2" charset="2"/>
              <a:buChar char="§"/>
            </a:pPr>
            <a:r>
              <a:rPr lang="en-US" dirty="0"/>
              <a:t>5.505:  Round-off flic flac on – Back tuck with ½ ➞ 10.0 (was 9.8)</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a:p>
        </p:txBody>
      </p:sp>
    </p:spTree>
    <p:extLst>
      <p:ext uri="{BB962C8B-B14F-4D97-AF65-F5344CB8AC3E}">
        <p14:creationId xmlns:p14="http://schemas.microsoft.com/office/powerpoint/2010/main" val="1722838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Uneven bars &amp; balance beam equipment clarifications are included on this slide.</a:t>
            </a:r>
          </a:p>
          <a:p>
            <a:pPr marL="171450" indent="-171450">
              <a:buFont typeface="Wingdings" pitchFamily="2" charset="2"/>
              <a:buChar char="§"/>
            </a:pPr>
            <a:r>
              <a:rPr lang="en-US" dirty="0"/>
              <a:t>7-1-2e:  If the safety zone is used, all sides of the safety zone must be placed against the vaulting board.</a:t>
            </a:r>
          </a:p>
          <a:p>
            <a:pPr marL="171450" indent="-171450">
              <a:buFont typeface="Wingdings" pitchFamily="2" charset="2"/>
              <a:buChar char="§"/>
            </a:pPr>
            <a:r>
              <a:rPr lang="en-US" dirty="0"/>
              <a:t>7-1-2h:  A pit pillow or other manufactured softer foam alternate skill cushion may be used only for bar releases. </a:t>
            </a:r>
          </a:p>
          <a:p>
            <a:pPr marL="628650" lvl="1" indent="-171450">
              <a:buFont typeface="Arial" panose="020B0604020202020204" pitchFamily="34" charset="0"/>
              <a:buChar char="•"/>
            </a:pPr>
            <a:r>
              <a:rPr lang="en-US" dirty="0"/>
              <a:t>The pit pillow may be placed under the gymnast during the release element and must be immediately removed.</a:t>
            </a:r>
          </a:p>
          <a:p>
            <a:pPr marL="171450" indent="-171450">
              <a:buFont typeface="Wingdings" pitchFamily="2" charset="2"/>
              <a:buChar char="§"/>
            </a:pPr>
            <a:r>
              <a:rPr lang="en-US" dirty="0"/>
              <a:t>A pit pillow may not be used on balance beam.</a:t>
            </a:r>
          </a:p>
          <a:p>
            <a:pPr marL="171450" indent="-171450">
              <a:buFont typeface="Wingdings" pitchFamily="2" charset="2"/>
              <a:buChar char="§"/>
            </a:pPr>
            <a:r>
              <a:rPr lang="en-US" dirty="0"/>
              <a:t>A pit pillow may not be used for any other purpose, ie., landings, mounts, or any other element other than a release. </a:t>
            </a:r>
          </a:p>
          <a:p>
            <a:pPr marL="171450" indent="-171450">
              <a:buFont typeface="Wingdings" pitchFamily="2" charset="2"/>
              <a:buChar char="§"/>
            </a:pPr>
            <a:r>
              <a:rPr lang="en-US" dirty="0"/>
              <a:t>7-1-3c:  A folded panel mat or mount trainer mat may be placed on an 8-inch skill cushion.  </a:t>
            </a:r>
          </a:p>
          <a:p>
            <a:pPr marL="628650" lvl="1" indent="-171450">
              <a:buFont typeface="Arial" panose="020B0604020202020204" pitchFamily="34" charset="0"/>
              <a:buChar char="•"/>
            </a:pPr>
            <a:r>
              <a:rPr lang="en-US" dirty="0"/>
              <a:t>A board may not be placed on an 8-inch skill cushion.</a:t>
            </a:r>
          </a:p>
          <a:p>
            <a:r>
              <a:rPr lang="en-US" dirty="0"/>
              <a:t> </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a:p>
        </p:txBody>
      </p:sp>
    </p:spTree>
    <p:extLst>
      <p:ext uri="{BB962C8B-B14F-4D97-AF65-F5344CB8AC3E}">
        <p14:creationId xmlns:p14="http://schemas.microsoft.com/office/powerpoint/2010/main" val="41824679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Wingdings" pitchFamily="2" charset="2"/>
              <a:buChar char="§"/>
            </a:pPr>
            <a:r>
              <a:rPr lang="en-US" dirty="0"/>
              <a:t>There are a total of 5 Event Requirements.</a:t>
            </a:r>
          </a:p>
          <a:p>
            <a:r>
              <a:rPr lang="en-US" dirty="0"/>
              <a:t>1- A superior release/flight element (excludes the dismount)</a:t>
            </a:r>
          </a:p>
          <a:p>
            <a:r>
              <a:rPr lang="en-US" dirty="0"/>
              <a:t>2- A choice of a 360° hip circle, stalder circle that ends in a clear support, or a pike sole circle that ends in a clear support.</a:t>
            </a:r>
          </a:p>
          <a:p>
            <a:pPr marL="628650" lvl="1" indent="-171450">
              <a:buFont typeface="Arial" panose="020B0604020202020204" pitchFamily="34" charset="0"/>
              <a:buChar char="•"/>
            </a:pPr>
            <a:r>
              <a:rPr lang="en-US" dirty="0"/>
              <a:t>The gymnast is allowed to choose one of three options. </a:t>
            </a:r>
          </a:p>
          <a:p>
            <a:pPr marL="628650" lvl="1" indent="-171450">
              <a:buFont typeface="Arial" panose="020B0604020202020204" pitchFamily="34" charset="0"/>
              <a:buChar char="•"/>
            </a:pPr>
            <a:r>
              <a:rPr lang="en-US" dirty="0"/>
              <a:t>Each option must end in a clear support with the feet clear from the bar.</a:t>
            </a:r>
          </a:p>
          <a:p>
            <a:pPr marL="628650" lvl="1" indent="-171450">
              <a:buFont typeface="Arial" panose="020B0604020202020204" pitchFamily="34" charset="0"/>
              <a:buChar char="•"/>
            </a:pPr>
            <a:r>
              <a:rPr lang="en-US" dirty="0"/>
              <a:t>This new event requirement replaces the direction change requirement which moved to Composition.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addition of a choice between three different types of circles is to encourage usage of this basic element as part of the current trends in high school gymnastics.</a:t>
            </a:r>
          </a:p>
          <a:p>
            <a:r>
              <a:rPr lang="en-US" dirty="0"/>
              <a:t>3- A kip</a:t>
            </a:r>
          </a:p>
          <a:p>
            <a:r>
              <a:rPr lang="en-US" dirty="0"/>
              <a:t>4- An element that achieves (within 20 degrees) or passes through vertical in a stretched position.</a:t>
            </a:r>
          </a:p>
          <a:p>
            <a:r>
              <a:rPr lang="en-US" dirty="0"/>
              <a:t>5- A superior dismount.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a:p>
        </p:txBody>
      </p:sp>
    </p:spTree>
    <p:extLst>
      <p:ext uri="{BB962C8B-B14F-4D97-AF65-F5344CB8AC3E}">
        <p14:creationId xmlns:p14="http://schemas.microsoft.com/office/powerpoint/2010/main" val="33936660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indent="-171450">
              <a:buFont typeface="Wingdings" pitchFamily="2" charset="2"/>
              <a:buChar char="§"/>
            </a:pPr>
            <a:r>
              <a:rPr lang="en-US" sz="1400" dirty="0"/>
              <a:t>The value of the composition category was lowered to 0.60 from 1.0 which is proportionate to the other scoring categories.  </a:t>
            </a:r>
          </a:p>
          <a:p>
            <a:pPr marL="171450" indent="-171450">
              <a:buFont typeface="Wingdings" pitchFamily="2" charset="2"/>
              <a:buChar char="§"/>
            </a:pPr>
            <a:r>
              <a:rPr lang="en-US" sz="1400" dirty="0"/>
              <a:t>The goal was to provide simplicity in evaluating composition and efficiency in the application of deductions.</a:t>
            </a:r>
          </a:p>
          <a:p>
            <a:pPr marL="171450" indent="-171450">
              <a:buFont typeface="Wingdings" pitchFamily="2" charset="2"/>
              <a:buChar char="§"/>
            </a:pPr>
            <a:r>
              <a:rPr lang="en-US" sz="1400" dirty="0"/>
              <a:t>On bars, there are five (5) primary parts of good composition that determine a well-composed routine.</a:t>
            </a:r>
          </a:p>
          <a:p>
            <a:pPr lvl="1"/>
            <a:r>
              <a:rPr lang="en-US" sz="1400" dirty="0"/>
              <a:t>1- Lack of variety of elements is an up to 0.20 deduction.</a:t>
            </a:r>
          </a:p>
          <a:p>
            <a:pPr marL="1085850" lvl="2" indent="-171450">
              <a:buFont typeface="Arial" panose="020B0604020202020204" pitchFamily="34" charset="0"/>
              <a:buChar char="•"/>
            </a:pPr>
            <a:r>
              <a:rPr lang="en-US" sz="1400" dirty="0"/>
              <a:t>There should be a variety of elements from different structure groups, such as:  hip circles, kips, giant swings, release elements, counterswings/uprises, circle/swings as well as the mount and dismount.  </a:t>
            </a:r>
          </a:p>
          <a:p>
            <a:pPr marL="1085850" lvl="2" indent="-171450">
              <a:buFont typeface="Arial" panose="020B0604020202020204" pitchFamily="34" charset="0"/>
              <a:buChar char="•"/>
            </a:pPr>
            <a:r>
              <a:rPr lang="en-US" sz="1400" dirty="0"/>
              <a:t>Variety demonstrates the versatility of the gymnast to include different elements in the composition of the routine.  </a:t>
            </a:r>
          </a:p>
          <a:p>
            <a:pPr marL="1085850" lvl="2" indent="-171450">
              <a:buFont typeface="Arial" panose="020B0604020202020204" pitchFamily="34" charset="0"/>
              <a:buChar char="•"/>
            </a:pPr>
            <a:r>
              <a:rPr lang="en-US" sz="1400" dirty="0"/>
              <a:t>It is up to each judge to define how they will deduct for lack of variety. </a:t>
            </a:r>
          </a:p>
          <a:p>
            <a:pPr marL="1085850" lvl="2" indent="-171450">
              <a:buFont typeface="Arial" panose="020B0604020202020204" pitchFamily="34" charset="0"/>
              <a:buChar char="•"/>
            </a:pPr>
            <a:r>
              <a:rPr lang="en-US" sz="1400" dirty="0"/>
              <a:t>Keep in mind, a specific number of elements is not required in variety.  </a:t>
            </a:r>
          </a:p>
          <a:p>
            <a:pPr marL="1085850" lvl="2" indent="-171450">
              <a:buFont typeface="Arial" panose="020B0604020202020204" pitchFamily="34" charset="0"/>
              <a:buChar char="•"/>
            </a:pPr>
            <a:r>
              <a:rPr lang="en-US" sz="1400" dirty="0"/>
              <a:t>A specific difficulty level of the skills is not considered.  </a:t>
            </a:r>
          </a:p>
          <a:p>
            <a:pPr marL="1085850" lvl="2" indent="-171450">
              <a:buFont typeface="Arial" panose="020B0604020202020204" pitchFamily="34" charset="0"/>
              <a:buChar char="•"/>
            </a:pPr>
            <a:r>
              <a:rPr lang="en-US" sz="1400" dirty="0"/>
              <a:t>Originality of skills is not considered.  </a:t>
            </a:r>
          </a:p>
          <a:p>
            <a:pPr marL="1085850" lvl="2" indent="-171450">
              <a:buFont typeface="Arial" panose="020B0604020202020204" pitchFamily="34" charset="0"/>
              <a:buChar char="•"/>
            </a:pPr>
            <a:r>
              <a:rPr lang="en-US" sz="1400" dirty="0"/>
              <a:t>Also included in the lack of variety of elements is a deduction of 0.10 each if an uncharacteristic element is performed.</a:t>
            </a:r>
          </a:p>
          <a:p>
            <a:pPr marL="457200" lvl="1" indent="0">
              <a:buFontTx/>
              <a:buNone/>
            </a:pPr>
            <a:r>
              <a:rPr lang="en-US" sz="1400" dirty="0"/>
              <a:t>2- There must be two (2) bar changes.  </a:t>
            </a:r>
          </a:p>
          <a:p>
            <a:pPr marL="1085850" lvl="2" indent="-171450">
              <a:buFont typeface="Arial" panose="020B0604020202020204" pitchFamily="34" charset="0"/>
              <a:buChar char="•"/>
            </a:pPr>
            <a:r>
              <a:rPr lang="en-US" sz="1400" dirty="0"/>
              <a:t>If the routine contains no bar changes or only one bar change is present, then a flat 0.10 is deducted. </a:t>
            </a:r>
          </a:p>
          <a:p>
            <a:pPr lvl="1"/>
            <a:r>
              <a:rPr lang="en-US" sz="1400" dirty="0"/>
              <a:t>3- Lack of using all spaces and levels is an up to 0.10 deduction.  </a:t>
            </a:r>
          </a:p>
          <a:p>
            <a:pPr marL="1085850" lvl="2" indent="-171450">
              <a:buFont typeface="Arial" panose="020B0604020202020204" pitchFamily="34" charset="0"/>
              <a:buChar char="•"/>
            </a:pPr>
            <a:r>
              <a:rPr lang="en-US" sz="1400" dirty="0"/>
              <a:t>Did the gymnast go high above the bar?  </a:t>
            </a:r>
          </a:p>
          <a:p>
            <a:pPr marL="1085850" lvl="2" indent="-171450">
              <a:buFont typeface="Arial" panose="020B0604020202020204" pitchFamily="34" charset="0"/>
              <a:buChar char="•"/>
            </a:pPr>
            <a:r>
              <a:rPr lang="en-US" sz="1400" dirty="0"/>
              <a:t>Did the gymnast use the inside, outside, top and bottom of the bar?</a:t>
            </a:r>
          </a:p>
          <a:p>
            <a:pPr lvl="1"/>
            <a:r>
              <a:rPr lang="en-US" sz="1400" dirty="0"/>
              <a:t>4- Lack of distribution is an up to 0.10 deduction.  </a:t>
            </a:r>
          </a:p>
          <a:p>
            <a:pPr marL="1085850" lvl="2" indent="-171450">
              <a:buFont typeface="Arial" panose="020B0604020202020204" pitchFamily="34" charset="0"/>
              <a:buChar char="•"/>
            </a:pPr>
            <a:r>
              <a:rPr lang="en-US" sz="1400" dirty="0"/>
              <a:t>Were higher level elements distributed evenly throughout the routine and build toward the dismount?                 (continued on next page)</a:t>
            </a:r>
          </a:p>
          <a:p>
            <a:pPr lvl="1"/>
            <a:r>
              <a:rPr lang="en-US" sz="1200" dirty="0"/>
              <a:t>5- Lack of an element with a direction change was moved from event requirements to composition.  </a:t>
            </a:r>
          </a:p>
          <a:p>
            <a:pPr marL="1085850" lvl="2" indent="-171450">
              <a:buFont typeface="Arial" panose="020B0604020202020204" pitchFamily="34" charset="0"/>
              <a:buChar char="•"/>
            </a:pPr>
            <a:r>
              <a:rPr lang="en-US" sz="1200" dirty="0"/>
              <a:t>It is a flat 0.10.  Either the routine has a direction change or it does not.</a:t>
            </a:r>
          </a:p>
          <a:p>
            <a:pPr marL="1085850" lvl="2" indent="-171450">
              <a:buFont typeface="Arial" panose="020B0604020202020204" pitchFamily="34" charset="0"/>
              <a:buChar char="•"/>
            </a:pPr>
            <a:r>
              <a:rPr lang="en-US" sz="1200" dirty="0"/>
              <a:t>Remember, the direction change must move in the opposite direction when completed.  </a:t>
            </a:r>
          </a:p>
          <a:p>
            <a:pPr marL="1085850" lvl="2" indent="-171450">
              <a:buFont typeface="Arial" panose="020B0604020202020204" pitchFamily="34" charset="0"/>
              <a:buChar char="•"/>
            </a:pPr>
            <a:r>
              <a:rPr lang="en-US" sz="1200" dirty="0"/>
              <a:t>For example, a full pirouette is not a direction change because it does not move in the opposite direction when completed.</a:t>
            </a:r>
          </a:p>
          <a:p>
            <a:pPr marL="1085850" lvl="2" indent="-171450">
              <a:buFont typeface="Arial" panose="020B0604020202020204" pitchFamily="34" charset="0"/>
              <a:buChar char="•"/>
            </a:pPr>
            <a:r>
              <a:rPr lang="en-US" sz="1200" dirty="0"/>
              <a:t>The direction change may not be included in the mount or the dismount.</a:t>
            </a:r>
          </a:p>
          <a:p>
            <a:pPr marL="914400" lvl="2" indent="0">
              <a:buFontTx/>
              <a:buNone/>
            </a:pPr>
            <a:r>
              <a:rPr lang="en-US" sz="1200" dirty="0"/>
              <a:t>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a:p>
        </p:txBody>
      </p:sp>
    </p:spTree>
    <p:extLst>
      <p:ext uri="{BB962C8B-B14F-4D97-AF65-F5344CB8AC3E}">
        <p14:creationId xmlns:p14="http://schemas.microsoft.com/office/powerpoint/2010/main" val="3227924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Rule 7-3-4a (14):  is a new deduction that was discussed on vault and is included on each event.  Each step is 0.10 – 0.15 with a maximum of 0.40 in deductions for the 4 steps.</a:t>
            </a:r>
          </a:p>
          <a:p>
            <a:pPr marL="171450" indent="-171450">
              <a:buFont typeface="Wingdings" pitchFamily="2" charset="2"/>
              <a:buChar char="§"/>
            </a:pPr>
            <a:r>
              <a:rPr lang="en-US" dirty="0"/>
              <a:t>Rule 7-3-4b (3):  increases the hip angle deduction between 136° - 179° up to 0.30 on each event.</a:t>
            </a:r>
          </a:p>
          <a:p>
            <a:pPr marL="171450" indent="-171450">
              <a:buFont typeface="Wingdings" pitchFamily="2" charset="2"/>
              <a:buChar char="§"/>
            </a:pPr>
            <a:r>
              <a:rPr lang="en-US" dirty="0"/>
              <a:t>Rule 7-3-4c (4):  specifies when the hips are lower than the knees on a squat landing that the deduction will be up to 0.30.  </a:t>
            </a:r>
          </a:p>
          <a:p>
            <a:pPr marL="628650" lvl="1" indent="-171450">
              <a:buFont typeface="Arial" panose="020B0604020202020204" pitchFamily="34" charset="0"/>
              <a:buChar char="•"/>
            </a:pPr>
            <a:r>
              <a:rPr lang="en-US" dirty="0"/>
              <a:t>On the dismount, if the body lands in a squat position and then falls there is a flat 0.30 deduction for the squat and also 0.50 for the fall.</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a:p>
        </p:txBody>
      </p:sp>
    </p:spTree>
    <p:extLst>
      <p:ext uri="{BB962C8B-B14F-4D97-AF65-F5344CB8AC3E}">
        <p14:creationId xmlns:p14="http://schemas.microsoft.com/office/powerpoint/2010/main" val="484996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9.103 is a new dismount added to the book that previously was not given a Value Part.</a:t>
            </a:r>
          </a:p>
          <a:p>
            <a:pPr marL="628650" lvl="1" indent="-171450">
              <a:buFont typeface="Arial" panose="020B0604020202020204" pitchFamily="34" charset="0"/>
              <a:buChar char="•"/>
            </a:pPr>
            <a:r>
              <a:rPr lang="en-US" dirty="0"/>
              <a:t>The gymnast begins the element on the high bar facing out away from both bars.</a:t>
            </a:r>
          </a:p>
          <a:p>
            <a:pPr marL="628650" lvl="1" indent="-171450">
              <a:buFont typeface="Arial" panose="020B0604020202020204" pitchFamily="34" charset="0"/>
              <a:buChar char="•"/>
            </a:pPr>
            <a:r>
              <a:rPr lang="en-US" dirty="0"/>
              <a:t>The gymnast does a tap swing forward while swinging forward from the high bar and continues with a ½ turn.  </a:t>
            </a:r>
          </a:p>
          <a:p>
            <a:pPr marL="628650" lvl="1" indent="-171450">
              <a:buFont typeface="Arial" panose="020B0604020202020204" pitchFamily="34" charset="0"/>
              <a:buChar char="•"/>
            </a:pPr>
            <a:r>
              <a:rPr lang="en-US" dirty="0"/>
              <a:t>As the turn is concluded, the free hand must touch the high bar to receive medium  Value Part credit.           </a:t>
            </a:r>
          </a:p>
          <a:p>
            <a:pPr marL="171450" indent="-171450">
              <a:buFont typeface="Wingdings" pitchFamily="2" charset="2"/>
              <a:buChar char="§"/>
            </a:pPr>
            <a:r>
              <a:rPr lang="en-US" dirty="0"/>
              <a:t>9.305 is a high superior which begins on the high bar and is a flyaway in a stretched position with a ½ twist.  </a:t>
            </a:r>
          </a:p>
          <a:p>
            <a:pPr marL="628650" lvl="1" indent="-171450">
              <a:buFont typeface="Arial" panose="020B0604020202020204" pitchFamily="34" charset="0"/>
              <a:buChar char="•"/>
            </a:pPr>
            <a:r>
              <a:rPr lang="en-US" dirty="0"/>
              <a:t>This element was listed incorrectly in the previous book.</a:t>
            </a:r>
          </a:p>
          <a:p>
            <a:pPr marL="171450" lvl="0" indent="-171450">
              <a:buFont typeface="Wingdings" pitchFamily="2" charset="2"/>
              <a:buChar char="§"/>
            </a:pPr>
            <a:r>
              <a:rPr lang="en-US" dirty="0"/>
              <a:t>9.405a is an advanced high superior that begins on the high bar and continues to a flyaway in tuck or pike with a 1 ½ twist.  </a:t>
            </a:r>
          </a:p>
          <a:p>
            <a:pPr marL="628650" lvl="1" indent="-171450">
              <a:buFont typeface="Arial" panose="020B0604020202020204" pitchFamily="34" charset="0"/>
              <a:buChar char="•"/>
            </a:pPr>
            <a:r>
              <a:rPr lang="en-US" dirty="0"/>
              <a:t>The degree of twist was listed incorrectly in the previous book.</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a:p>
        </p:txBody>
      </p:sp>
    </p:spTree>
    <p:extLst>
      <p:ext uri="{BB962C8B-B14F-4D97-AF65-F5344CB8AC3E}">
        <p14:creationId xmlns:p14="http://schemas.microsoft.com/office/powerpoint/2010/main" val="308920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rules writing process is multi-tiered.  Each year, specific committee meets to deliberate rules proposals submitted by state associations and committee members.  After each committee concludes its deliberations and has adopted its recommended changes for the subsequent year, proposals are sent to the Rules Review Committee, who then evaluates the proposals and then forwards the to the NFHS Board of Directors for their consideration. The NFHS Rules Review Committee is chaired by the chief operating officer and consists of all NFHS rules editors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3</a:t>
            </a:fld>
            <a:endParaRPr lang="en-US"/>
          </a:p>
        </p:txBody>
      </p:sp>
    </p:spTree>
    <p:extLst>
      <p:ext uri="{BB962C8B-B14F-4D97-AF65-F5344CB8AC3E}">
        <p14:creationId xmlns:p14="http://schemas.microsoft.com/office/powerpoint/2010/main" val="1464683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(5) Event Requirements on beam.</a:t>
            </a:r>
          </a:p>
          <a:p>
            <a:r>
              <a:rPr lang="en-US" dirty="0"/>
              <a:t>1- Minimum of 360° turn on one foot</a:t>
            </a:r>
          </a:p>
          <a:p>
            <a:r>
              <a:rPr lang="en-US" dirty="0"/>
              <a:t>2- One acro flight element (must start and finish on the beam)</a:t>
            </a:r>
          </a:p>
          <a:p>
            <a:r>
              <a:rPr lang="en-US" dirty="0"/>
              <a:t>3- Acro series of Difficulty (both elements must start and finish on the beam)</a:t>
            </a:r>
          </a:p>
          <a:p>
            <a:r>
              <a:rPr lang="en-US" dirty="0"/>
              <a:t>4- Superior dismount</a:t>
            </a:r>
          </a:p>
          <a:p>
            <a:r>
              <a:rPr lang="en-US" dirty="0"/>
              <a:t>5- Gymnasts now have a choice to either perform a Dance series of Difficulty or </a:t>
            </a:r>
            <a:r>
              <a:rPr lang="en-US" dirty="0">
                <a:solidFill>
                  <a:srgbClr val="FF0000"/>
                </a:solidFill>
              </a:rPr>
              <a:t>Mixed</a:t>
            </a:r>
          </a:p>
          <a:p>
            <a:r>
              <a:rPr lang="en-US" dirty="0">
                <a:solidFill>
                  <a:srgbClr val="FF0000"/>
                </a:solidFill>
              </a:rPr>
              <a:t>     series (acro &amp; dance) of Difficulty (on the beam).</a:t>
            </a:r>
            <a:endParaRPr lang="en-US" dirty="0">
              <a:solidFill>
                <a:srgbClr val="00205B"/>
              </a:solidFill>
            </a:endParaRPr>
          </a:p>
          <a:p>
            <a:endParaRPr lang="en-US" dirty="0">
              <a:solidFill>
                <a:srgbClr val="00205B"/>
              </a:solidFill>
            </a:endParaRP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a:p>
        </p:txBody>
      </p:sp>
    </p:spTree>
    <p:extLst>
      <p:ext uri="{BB962C8B-B14F-4D97-AF65-F5344CB8AC3E}">
        <p14:creationId xmlns:p14="http://schemas.microsoft.com/office/powerpoint/2010/main" val="1693667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solidFill>
                  <a:srgbClr val="00205B"/>
                </a:solidFill>
              </a:rPr>
              <a:t>A single element in a series may fulfill more than one Event Requirement.  </a:t>
            </a:r>
          </a:p>
          <a:p>
            <a:pPr marL="628650" lvl="1" indent="-171450">
              <a:buFont typeface="Arial" panose="020B0604020202020204" pitchFamily="34" charset="0"/>
              <a:buChar char="•"/>
            </a:pPr>
            <a:r>
              <a:rPr lang="en-US" dirty="0">
                <a:solidFill>
                  <a:srgbClr val="00205B"/>
                </a:solidFill>
              </a:rPr>
              <a:t>In the example, the two flic-</a:t>
            </a:r>
            <a:r>
              <a:rPr lang="en-US" dirty="0" err="1">
                <a:solidFill>
                  <a:srgbClr val="00205B"/>
                </a:solidFill>
              </a:rPr>
              <a:t>flacs</a:t>
            </a:r>
            <a:r>
              <a:rPr lang="en-US" dirty="0">
                <a:solidFill>
                  <a:srgbClr val="00205B"/>
                </a:solidFill>
              </a:rPr>
              <a:t> can fulfill the acro flight Event Requirement and the acro series Event Requirement.</a:t>
            </a:r>
          </a:p>
          <a:p>
            <a:pPr marL="171450" indent="-171450">
              <a:buFont typeface="Wingdings" pitchFamily="2" charset="2"/>
              <a:buChar char="§"/>
            </a:pPr>
            <a:r>
              <a:rPr lang="en-US" dirty="0">
                <a:solidFill>
                  <a:srgbClr val="00205B"/>
                </a:solidFill>
              </a:rPr>
              <a:t>There is an exception to the rule that states a single element within a series shall not be used twice to fulfill </a:t>
            </a:r>
            <a:r>
              <a:rPr lang="en-US" u="sng" dirty="0">
                <a:solidFill>
                  <a:srgbClr val="00205B"/>
                </a:solidFill>
              </a:rPr>
              <a:t>two series requirements </a:t>
            </a:r>
            <a:r>
              <a:rPr lang="en-US" dirty="0">
                <a:solidFill>
                  <a:srgbClr val="00205B"/>
                </a:solidFill>
              </a:rPr>
              <a:t>in Event Requirements.</a:t>
            </a:r>
          </a:p>
          <a:p>
            <a:pPr marL="628650" lvl="1" indent="-171450">
              <a:buFont typeface="Arial" panose="020B0604020202020204" pitchFamily="34" charset="0"/>
              <a:buChar char="•"/>
            </a:pPr>
            <a:r>
              <a:rPr lang="en-US" dirty="0">
                <a:solidFill>
                  <a:srgbClr val="00205B"/>
                </a:solidFill>
              </a:rPr>
              <a:t>In this example, the flic-flac, flic-flac, wolf jump allows the two flic-</a:t>
            </a:r>
            <a:r>
              <a:rPr lang="en-US" dirty="0" err="1">
                <a:solidFill>
                  <a:srgbClr val="00205B"/>
                </a:solidFill>
              </a:rPr>
              <a:t>flacs</a:t>
            </a:r>
            <a:r>
              <a:rPr lang="en-US" dirty="0">
                <a:solidFill>
                  <a:srgbClr val="00205B"/>
                </a:solidFill>
              </a:rPr>
              <a:t> to be used for the acro flight event requirement and the acro series event requirement.  </a:t>
            </a:r>
          </a:p>
          <a:p>
            <a:pPr marL="628650" lvl="1" indent="-171450">
              <a:buFont typeface="Arial" panose="020B0604020202020204" pitchFamily="34" charset="0"/>
              <a:buChar char="•"/>
            </a:pPr>
            <a:r>
              <a:rPr lang="en-US" dirty="0">
                <a:solidFill>
                  <a:srgbClr val="00205B"/>
                </a:solidFill>
              </a:rPr>
              <a:t>However, the second flic-</a:t>
            </a:r>
            <a:r>
              <a:rPr lang="en-US" dirty="0" err="1">
                <a:solidFill>
                  <a:srgbClr val="00205B"/>
                </a:solidFill>
              </a:rPr>
              <a:t>flac</a:t>
            </a:r>
            <a:r>
              <a:rPr lang="en-US" dirty="0">
                <a:solidFill>
                  <a:srgbClr val="00205B"/>
                </a:solidFill>
              </a:rPr>
              <a:t> combined with the wolf jump cannot be used for the mixed series if it was already used for the acro series event requirement. </a:t>
            </a:r>
          </a:p>
          <a:p>
            <a:pPr marL="628650" lvl="1" indent="-171450">
              <a:buFont typeface="Arial" panose="020B0604020202020204" pitchFamily="34" charset="0"/>
              <a:buChar char="•"/>
            </a:pPr>
            <a:r>
              <a:rPr lang="en-US" u="sng" dirty="0">
                <a:solidFill>
                  <a:srgbClr val="00205B"/>
                </a:solidFill>
              </a:rPr>
              <a:t>The same skill can’t be used twice for event requirements that require a series.</a:t>
            </a:r>
            <a:endParaRPr lang="en-US" u="sng"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a:p>
        </p:txBody>
      </p:sp>
    </p:spTree>
    <p:extLst>
      <p:ext uri="{BB962C8B-B14F-4D97-AF65-F5344CB8AC3E}">
        <p14:creationId xmlns:p14="http://schemas.microsoft.com/office/powerpoint/2010/main" val="14169014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Wingdings" pitchFamily="2" charset="2"/>
              <a:buChar char="§"/>
            </a:pPr>
            <a:r>
              <a:rPr lang="en-US" sz="1200" dirty="0"/>
              <a:t>Composition on beam, which is now worth 0.60, was also revised to assess routine construction with fewer categories.</a:t>
            </a:r>
          </a:p>
          <a:p>
            <a:pPr lvl="1"/>
            <a:r>
              <a:rPr lang="en-US" sz="1200" dirty="0"/>
              <a:t>1- Lack of variety of acro and dance is an up to 0.20 deduction.</a:t>
            </a:r>
          </a:p>
          <a:p>
            <a:pPr marL="1085850" lvl="2" indent="-171450">
              <a:buFont typeface="Arial" panose="020B0604020202020204" pitchFamily="34" charset="0"/>
              <a:buChar char="•"/>
            </a:pPr>
            <a:r>
              <a:rPr lang="en-US" sz="1200" dirty="0"/>
              <a:t>Acro elements should come from a variety of structure groups such as: flight, non-flight and hand supported elements like rolls, wheels, acro holds-stands, handsprings, walkovers and saltos.</a:t>
            </a:r>
          </a:p>
          <a:p>
            <a:pPr marL="1085850" lvl="2" indent="-171450">
              <a:buFont typeface="Arial" panose="020B0604020202020204" pitchFamily="34" charset="0"/>
              <a:buChar char="•"/>
            </a:pPr>
            <a:r>
              <a:rPr lang="en-US" sz="1200" dirty="0"/>
              <a:t>The selection of Dance elements should come from a variety of different structure groups such as leaps/jumps/hops, turns, dance holds as well as a variety of shapes such as: straddle, tuck, pike, wolf, cat, sheep, ring, split and stretched.</a:t>
            </a:r>
          </a:p>
          <a:p>
            <a:pPr marL="1085850" lvl="2" indent="-171450">
              <a:buFont typeface="Arial" panose="020B0604020202020204" pitchFamily="34" charset="0"/>
              <a:buChar char="•"/>
            </a:pPr>
            <a:r>
              <a:rPr lang="en-US" sz="1200" dirty="0"/>
              <a:t>Every structure group and every shape does not need to be included in a routine but rather a variety should be present.</a:t>
            </a:r>
          </a:p>
          <a:p>
            <a:pPr marL="1085850" lvl="2" indent="-171450">
              <a:buFont typeface="Arial" panose="020B0604020202020204" pitchFamily="34" charset="0"/>
              <a:buChar char="•"/>
            </a:pPr>
            <a:r>
              <a:rPr lang="en-US" sz="1200" dirty="0"/>
              <a:t>The dance that ties together the different structure groups and shapes should be purposeful.</a:t>
            </a:r>
          </a:p>
          <a:p>
            <a:pPr lvl="1"/>
            <a:r>
              <a:rPr lang="en-US" sz="1200" dirty="0"/>
              <a:t>2- Lack of balance in quantity and level of acro vs. dance is an up to 0.10 deduction.</a:t>
            </a:r>
          </a:p>
          <a:p>
            <a:pPr marL="1085850" lvl="2" indent="-171450">
              <a:buFont typeface="Arial" panose="020B0604020202020204" pitchFamily="34" charset="0"/>
              <a:buChar char="•"/>
            </a:pPr>
            <a:r>
              <a:rPr lang="en-US" sz="1200" dirty="0"/>
              <a:t>The quantity (the number) of acro elements and dance elements in a routine should roughly be the same.  </a:t>
            </a:r>
          </a:p>
          <a:p>
            <a:pPr marL="1085850" lvl="2" indent="-171450">
              <a:buFont typeface="Arial" panose="020B0604020202020204" pitchFamily="34" charset="0"/>
              <a:buChar char="•"/>
            </a:pPr>
            <a:r>
              <a:rPr lang="en-US" sz="1200" dirty="0"/>
              <a:t>A one-sided choice of elements from either the acro or dance category may support a deduction.</a:t>
            </a:r>
          </a:p>
          <a:p>
            <a:pPr marL="1085850" lvl="2" indent="-171450">
              <a:buFont typeface="Arial" panose="020B0604020202020204" pitchFamily="34" charset="0"/>
              <a:buChar char="•"/>
            </a:pPr>
            <a:r>
              <a:rPr lang="en-US" sz="1200" dirty="0"/>
              <a:t>Additionally, the level of difficulty of the acro and dance elements should be similar.  </a:t>
            </a:r>
          </a:p>
          <a:p>
            <a:pPr lvl="1"/>
            <a:r>
              <a:rPr lang="en-US" sz="1200" dirty="0"/>
              <a:t>3- Lack of an acro element in each of two different directions is an up 0.10 deduction.      </a:t>
            </a:r>
          </a:p>
          <a:p>
            <a:pPr marL="1085850" lvl="2" indent="-171450">
              <a:buFont typeface="Arial" panose="020B0604020202020204" pitchFamily="34" charset="0"/>
              <a:buChar char="•"/>
            </a:pPr>
            <a:r>
              <a:rPr lang="en-US" sz="1200" dirty="0"/>
              <a:t> (One must be backward and one must be forward or sideward.)</a:t>
            </a:r>
          </a:p>
          <a:p>
            <a:pPr marL="0" lvl="0" indent="0">
              <a:buNone/>
            </a:pPr>
            <a:r>
              <a:rPr lang="en-US" sz="1200" dirty="0"/>
              <a:t>   	Notes:</a:t>
            </a:r>
          </a:p>
          <a:p>
            <a:pPr marL="1143000" lvl="2" indent="-228600">
              <a:buFont typeface="+mj-lt"/>
              <a:buAutoNum type="alphaLcPeriod"/>
            </a:pPr>
            <a:r>
              <a:rPr lang="en-US" sz="1200" dirty="0"/>
              <a:t>Must have one of each that both start and finish on the beam for no deduction Exception: The mount may be used. </a:t>
            </a:r>
          </a:p>
          <a:p>
            <a:pPr marL="1143000" lvl="2" indent="-228600">
              <a:buFontTx/>
              <a:buAutoNum type="alphaLcPeriod" startAt="2"/>
            </a:pPr>
            <a:r>
              <a:rPr lang="en-US" sz="1200" dirty="0"/>
              <a:t>If either or both is missing – deduct 0.10.</a:t>
            </a:r>
          </a:p>
          <a:p>
            <a:pPr marL="1143000" lvl="2" indent="-228600">
              <a:buFontTx/>
              <a:buAutoNum type="alphaLcPeriod" startAt="2"/>
            </a:pPr>
            <a:r>
              <a:rPr lang="en-US" sz="1200" dirty="0"/>
              <a:t>If both are included but one is the dismount – deduct 0.05.</a:t>
            </a:r>
          </a:p>
          <a:p>
            <a:pPr marL="0" indent="0">
              <a:buNone/>
            </a:pPr>
            <a:r>
              <a:rPr lang="en-US" sz="1200" dirty="0"/>
              <a:t>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a:p>
        </p:txBody>
      </p:sp>
    </p:spTree>
    <p:extLst>
      <p:ext uri="{BB962C8B-B14F-4D97-AF65-F5344CB8AC3E}">
        <p14:creationId xmlns:p14="http://schemas.microsoft.com/office/powerpoint/2010/main" val="1423819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      	d.  A tic-toc may count as a forward or backward direction element.</a:t>
            </a:r>
          </a:p>
          <a:p>
            <a:pPr marL="0" indent="0">
              <a:buNone/>
            </a:pPr>
            <a:r>
              <a:rPr lang="en-US" dirty="0"/>
              <a:t>	e.  May not include a handstand which has no direction. </a:t>
            </a:r>
          </a:p>
          <a:p>
            <a:pPr marL="457200" lvl="1" indent="0">
              <a:buFontTx/>
              <a:buNone/>
            </a:pPr>
            <a:r>
              <a:rPr lang="en-US" dirty="0"/>
              <a:t>4- Lack of level change and lack of distribution is an up to 0.10 deduction.</a:t>
            </a:r>
          </a:p>
          <a:p>
            <a:pPr marL="457200" lvl="1" indent="0">
              <a:buFontTx/>
              <a:buNone/>
            </a:pPr>
            <a:r>
              <a:rPr lang="en-US" dirty="0"/>
              <a:t>5- Lack of artistry/choreography is an up to 0.10 deduction.  </a:t>
            </a:r>
          </a:p>
          <a:p>
            <a:pPr marL="1085850" lvl="2" indent="-171450">
              <a:buFont typeface="Arial" panose="020B0604020202020204" pitchFamily="34" charset="0"/>
              <a:buChar char="•"/>
            </a:pPr>
            <a:r>
              <a:rPr lang="en-US" dirty="0"/>
              <a:t>Quality of movement, expression, and originality are all a part of artistry and choreography.</a:t>
            </a:r>
          </a:p>
          <a:p>
            <a:pPr marL="1543050" lvl="3" indent="-171450">
              <a:buFont typeface="Arial" panose="020B0604020202020204" pitchFamily="34" charset="0"/>
              <a:buChar char="•"/>
            </a:pPr>
            <a:r>
              <a:rPr lang="en-US" dirty="0"/>
              <a:t>Artistry does not imply that a new element must be included in the routine.</a:t>
            </a:r>
          </a:p>
          <a:p>
            <a:pPr marL="1543050" lvl="3" indent="-171450">
              <a:buFont typeface="Arial" panose="020B0604020202020204" pitchFamily="34" charset="0"/>
              <a:buChar char="•"/>
            </a:pPr>
            <a:r>
              <a:rPr lang="en-US" dirty="0"/>
              <a:t>Artistry and choreography combine the acro and dance together for the unique presentation of the routine.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a:p>
        </p:txBody>
      </p:sp>
    </p:spTree>
    <p:extLst>
      <p:ext uri="{BB962C8B-B14F-4D97-AF65-F5344CB8AC3E}">
        <p14:creationId xmlns:p14="http://schemas.microsoft.com/office/powerpoint/2010/main" val="3974398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Small or medium steps on landing, hip angle and squat on landing have been discussed on previous slides.  </a:t>
            </a:r>
          </a:p>
          <a:p>
            <a:pPr marL="628650" lvl="1" indent="-171450">
              <a:buFont typeface="Arial" panose="020B0604020202020204" pitchFamily="34" charset="0"/>
              <a:buChar char="•"/>
            </a:pPr>
            <a:r>
              <a:rPr lang="en-US" dirty="0"/>
              <a:t>They are still included on this slide as a point of reference.</a:t>
            </a:r>
          </a:p>
          <a:p>
            <a:pPr marL="171450" indent="-171450">
              <a:buFont typeface="Wingdings" pitchFamily="2" charset="2"/>
              <a:buChar char="§"/>
            </a:pPr>
            <a:r>
              <a:rPr lang="en-US" dirty="0"/>
              <a:t>8-3-4b (2):  Relaxed/incorrect footwork in </a:t>
            </a:r>
            <a:r>
              <a:rPr lang="en-US" u="sng" dirty="0"/>
              <a:t>non-Value Parts</a:t>
            </a:r>
            <a:r>
              <a:rPr lang="en-US" b="0" u="none" dirty="0"/>
              <a:t> </a:t>
            </a:r>
            <a:r>
              <a:rPr lang="en-US" dirty="0"/>
              <a:t>throughout the exercise is now an up to 0.30 deduction.  It was an up to 0.20 deduction.</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a:p>
        </p:txBody>
      </p:sp>
    </p:spTree>
    <p:extLst>
      <p:ext uri="{BB962C8B-B14F-4D97-AF65-F5344CB8AC3E}">
        <p14:creationId xmlns:p14="http://schemas.microsoft.com/office/powerpoint/2010/main" val="256048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Beam Bonus Reminders:</a:t>
            </a:r>
          </a:p>
          <a:p>
            <a:pPr marL="171450" indent="-171450">
              <a:buFont typeface="Wingdings" pitchFamily="2" charset="2"/>
              <a:buChar char="§"/>
            </a:pPr>
            <a:r>
              <a:rPr lang="en-US" dirty="0"/>
              <a:t>NOTE 3:  A single element in a series may count twice when awarding back-to-back superior credit.</a:t>
            </a:r>
          </a:p>
          <a:p>
            <a:pPr marL="628650" lvl="1" indent="-171450">
              <a:buFont typeface="Arial" panose="020B0604020202020204" pitchFamily="34" charset="0"/>
              <a:buChar char="•"/>
            </a:pPr>
            <a:r>
              <a:rPr lang="en-US" dirty="0"/>
              <a:t>In a direct connection of three (3) or more elements, the second and following elements may be used twice when awarding back-to-back superiors, the first time as the last element of a back-to-back superior and a second time as the first element of a back-to-back superior.</a:t>
            </a:r>
          </a:p>
          <a:p>
            <a:pPr marL="171450" indent="-171450">
              <a:buFont typeface="Wingdings" pitchFamily="2" charset="2"/>
              <a:buChar char="§"/>
            </a:pPr>
            <a:r>
              <a:rPr lang="en-US" dirty="0"/>
              <a:t>NOTE 4:  On beam only:</a:t>
            </a:r>
          </a:p>
          <a:p>
            <a:pPr marL="685800" lvl="1" indent="-228600">
              <a:buFont typeface="+mj-lt"/>
              <a:buAutoNum type="alphaLcPeriod"/>
            </a:pPr>
            <a:r>
              <a:rPr lang="en-US" dirty="0"/>
              <a:t>An advanced high superior acro element directly connected (before or after) to a superior acro element will receive 0.20 as a high level back-to-back superior.  Mounts and dismounts may be used.</a:t>
            </a:r>
          </a:p>
          <a:p>
            <a:pPr marL="685800" lvl="1" indent="-228600">
              <a:buFont typeface="+mj-lt"/>
              <a:buAutoNum type="alphaLcPeriod"/>
            </a:pPr>
            <a:r>
              <a:rPr lang="en-US" dirty="0"/>
              <a:t>When awarding back-to-back superior credit for dance, elements must be from Groups 1, 2, or 3.  Dance balances and body waves may not be used.</a:t>
            </a:r>
          </a:p>
          <a:p>
            <a:pPr marL="1143000" lvl="2" indent="-228600">
              <a:buFont typeface="Courier New" panose="02070309020205020404" pitchFamily="49" charset="0"/>
              <a:buChar char="o"/>
            </a:pPr>
            <a:r>
              <a:rPr lang="en-US" dirty="0"/>
              <a:t>Any superior, high superior, and/or advanced high superior whether it is an acro or dance element can be combined as long as the dance comes from Groups 1, 2, &amp; 3.</a:t>
            </a:r>
          </a:p>
          <a:p>
            <a:pPr marL="685800" lvl="1" indent="-228600">
              <a:buFont typeface="Arial" panose="020B0604020202020204" pitchFamily="34" charset="0"/>
              <a:buChar char="•"/>
            </a:pPr>
            <a:endParaRPr lang="en-US" dirty="0"/>
          </a:p>
          <a:p>
            <a:pPr marL="0" lvl="0" indent="0">
              <a:buFontTx/>
              <a:buNone/>
            </a:pP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36</a:t>
            </a:fld>
            <a:endParaRPr lang="en-US"/>
          </a:p>
        </p:txBody>
      </p:sp>
    </p:spTree>
    <p:extLst>
      <p:ext uri="{BB962C8B-B14F-4D97-AF65-F5344CB8AC3E}">
        <p14:creationId xmlns:p14="http://schemas.microsoft.com/office/powerpoint/2010/main" val="2180788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New elements added to beam include:</a:t>
            </a:r>
          </a:p>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a:t>1.404:  Split leap forward with leg change (180° leg separation) at end of beam. </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This is a switch leg mount at the end of the beam, an advanced high superior.</a:t>
            </a:r>
          </a:p>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a:t>1.409:  From rear stand (back towards beam), flic-flac over beam to the candle position and ending in a front support w/wo backward hip circle is an advanced high superior.</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candle position is described as </a:t>
            </a:r>
            <a:r>
              <a:rPr lang="en-US" sz="1200" b="0" i="0" u="none" strike="noStrike" kern="1200" dirty="0">
                <a:solidFill>
                  <a:schemeClr val="tx1"/>
                </a:solidFill>
                <a:effectLst/>
                <a:latin typeface="+mn-lt"/>
                <a:ea typeface="+mn-ea"/>
                <a:cs typeface="+mn-cs"/>
              </a:rPr>
              <a:t>the body in an inverted position in a    straight line (or hollow) with the feet pointed toward the ceiling while grabbing the beam.</a:t>
            </a:r>
          </a:p>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a:t>2.304c:  Pike jump 45° is a high superior.</a:t>
            </a:r>
          </a:p>
          <a:p>
            <a:pPr marL="171450" indent="-171450">
              <a:buFont typeface="Wingdings" pitchFamily="2" charset="2"/>
              <a:buChar char="§"/>
            </a:pPr>
            <a:r>
              <a:rPr lang="en-US" dirty="0"/>
              <a:t>2.404c:  Pike jump 45° w/ 1/2 is an advanced high superior.</a:t>
            </a:r>
            <a:endParaRPr lang="en-US" sz="1200" dirty="0">
              <a:solidFill>
                <a:schemeClr val="tx1"/>
              </a:solidFill>
            </a:endParaRPr>
          </a:p>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dirty="0"/>
              <a:t>2.306d:  Split jump 180° followed by 1/4 (from side landing in cross) is a high superior.</a:t>
            </a:r>
          </a:p>
          <a:p>
            <a:pPr marL="171450" lvl="0" indent="-171450">
              <a:buFont typeface="Wingdings" pitchFamily="2" charset="2"/>
              <a:buChar char="§"/>
            </a:pPr>
            <a:r>
              <a:rPr lang="en-US" dirty="0"/>
              <a:t>2.407d:  Side split jump 180° followed by 1/4 (from side landing in cross) is an advanced    high superior.</a:t>
            </a:r>
          </a:p>
          <a:p>
            <a:pPr marL="171450" indent="-171450">
              <a:buFont typeface="Wingdings" pitchFamily="2" charset="2"/>
              <a:buChar char="§"/>
            </a:pPr>
            <a:r>
              <a:rPr lang="en-US" dirty="0"/>
              <a:t>2.408d:  Straddle pike jump followed by ¼ (from side landing in cross) is an advanced high superior.</a:t>
            </a:r>
          </a:p>
          <a:p>
            <a:pPr marL="171450" indent="-171450">
              <a:buFont typeface="Wingdings" pitchFamily="2" charset="2"/>
              <a:buChar char="§"/>
            </a:pPr>
            <a:r>
              <a:rPr lang="en-US" dirty="0"/>
              <a:t>The last three jumps, 2.306d, 2.407d, and 2.408d were added to the book this year.  </a:t>
            </a:r>
          </a:p>
          <a:p>
            <a:pPr marL="628650" lvl="1" indent="-171450">
              <a:buFont typeface="Arial" panose="020B0604020202020204" pitchFamily="34" charset="0"/>
              <a:buChar char="•"/>
            </a:pPr>
            <a:r>
              <a:rPr lang="en-US" dirty="0"/>
              <a:t>All three show one of the following shapes: split, side split and straddle pike, demonstrated in the side position prior to the ¼ twist to land in the cross position.</a:t>
            </a:r>
          </a:p>
          <a:p>
            <a:pPr marL="628650" lvl="1" indent="-171450">
              <a:buFont typeface="Arial" panose="020B0604020202020204" pitchFamily="34" charset="0"/>
              <a:buChar char="•"/>
            </a:pPr>
            <a:r>
              <a:rPr lang="en-US" dirty="0"/>
              <a:t>The important concept to remember is that the jump must show the shape in the side position before the ¼ twist.</a:t>
            </a:r>
          </a:p>
          <a:p>
            <a:pPr marL="628650" lvl="1" indent="-171450">
              <a:buFont typeface="Wingdings" pitchFamily="2" charset="2"/>
              <a:buChar char="§"/>
            </a:pPr>
            <a:endParaRPr lang="en-US" dirty="0"/>
          </a:p>
          <a:p>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37</a:t>
            </a:fld>
            <a:endParaRPr lang="en-US"/>
          </a:p>
        </p:txBody>
      </p:sp>
    </p:spTree>
    <p:extLst>
      <p:ext uri="{BB962C8B-B14F-4D97-AF65-F5344CB8AC3E}">
        <p14:creationId xmlns:p14="http://schemas.microsoft.com/office/powerpoint/2010/main" val="4017152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0" dirty="0"/>
              <a:t>Although there are no changes for Acro Event Requirements on floor, this slide is included as a review.</a:t>
            </a:r>
          </a:p>
          <a:p>
            <a:r>
              <a:rPr lang="en-US" sz="1100" b="1" dirty="0"/>
              <a:t>Acro</a:t>
            </a:r>
          </a:p>
          <a:p>
            <a:pPr marL="171450" indent="-171450">
              <a:buFont typeface="Wingdings" pitchFamily="2" charset="2"/>
              <a:buChar char="§"/>
            </a:pPr>
            <a:r>
              <a:rPr lang="en-US" sz="1100" b="0" dirty="0"/>
              <a:t>There are three (3) acro event requirements:</a:t>
            </a:r>
          </a:p>
          <a:p>
            <a:pPr marL="685800" lvl="1" indent="-228600">
              <a:buFont typeface="+mj-lt"/>
              <a:buAutoNum type="arabicPeriod"/>
            </a:pPr>
            <a:r>
              <a:rPr lang="en-US" sz="1100" dirty="0"/>
              <a:t>Twisting salto – at least ½ (180°)</a:t>
            </a:r>
          </a:p>
          <a:p>
            <a:pPr marL="685800" lvl="1" indent="-228600">
              <a:buFont typeface="+mj-lt"/>
              <a:buAutoNum type="arabicPeriod"/>
            </a:pPr>
            <a:r>
              <a:rPr lang="en-US" sz="1100" dirty="0"/>
              <a:t>Three acro passes.  </a:t>
            </a:r>
          </a:p>
          <a:p>
            <a:pPr marL="1143000" lvl="2" indent="-228600">
              <a:buFont typeface="+mj-lt"/>
              <a:buAutoNum type="alphaLcPeriod"/>
            </a:pPr>
            <a:r>
              <a:rPr lang="en-US" sz="1100" dirty="0"/>
              <a:t>A pass is defined as a series consisting of two or more directly connected acro elements.</a:t>
            </a:r>
          </a:p>
          <a:p>
            <a:pPr marL="1143000" lvl="2" indent="-228600">
              <a:buFont typeface="+mj-lt"/>
              <a:buAutoNum type="alphaLcPeriod"/>
            </a:pPr>
            <a:r>
              <a:rPr lang="en-US" sz="1100" dirty="0"/>
              <a:t>With the exception of the round-off, all elements in a pass must receive Value Part credit.</a:t>
            </a:r>
          </a:p>
          <a:p>
            <a:pPr marL="1143000" lvl="2" indent="-228600">
              <a:buFont typeface="+mj-lt"/>
              <a:buAutoNum type="alphaLcPeriod"/>
            </a:pPr>
            <a:r>
              <a:rPr lang="en-US" sz="1100" dirty="0"/>
              <a:t>Element may be in any of the three directions:  forward, backward or sideward</a:t>
            </a:r>
          </a:p>
          <a:p>
            <a:pPr marL="1143000" lvl="2" indent="-228600">
              <a:buFont typeface="+mj-lt"/>
              <a:buAutoNum type="alphaLcPeriod"/>
            </a:pPr>
            <a:r>
              <a:rPr lang="en-US" sz="1100" dirty="0"/>
              <a:t>NOTE:  A handstand with or without a turn has no direction unless it is completed as a front walkover or a handstand forward roll.</a:t>
            </a:r>
          </a:p>
          <a:p>
            <a:pPr marL="1143000" lvl="2" indent="-228600">
              <a:buFont typeface="+mj-lt"/>
              <a:buAutoNum type="alphaLcPeriod"/>
            </a:pPr>
            <a:r>
              <a:rPr lang="en-US" sz="1100" dirty="0"/>
              <a:t>A two-element pass shall include a back-to-back superior, a high superior or an advanced high superior.</a:t>
            </a:r>
          </a:p>
          <a:p>
            <a:pPr marL="685800" lvl="1" indent="-228600" algn="l">
              <a:buFont typeface="+mj-lt"/>
              <a:buAutoNum type="arabicPeriod"/>
            </a:pPr>
            <a:r>
              <a:rPr lang="en-US" sz="1100" dirty="0"/>
              <a:t>There must be a superior acro element in the third acro pass or as the last acro element.</a:t>
            </a:r>
          </a:p>
          <a:p>
            <a:pPr marL="1143000" lvl="2" indent="-228600">
              <a:buFont typeface="+mj-lt"/>
              <a:buAutoNum type="alphaLcPeriod"/>
            </a:pPr>
            <a:r>
              <a:rPr lang="en-US" sz="1100" dirty="0"/>
              <a:t>Credit may be awarded even if the first and/or second pass is broken.</a:t>
            </a:r>
          </a:p>
          <a:p>
            <a:pPr marL="1143000" lvl="2" indent="-228600">
              <a:buFont typeface="+mj-lt"/>
              <a:buAutoNum type="alphaLcPeriod"/>
            </a:pPr>
            <a:r>
              <a:rPr lang="en-US" sz="1100" dirty="0"/>
              <a:t>A series of front or back handsprings, which receives superior credit can be considered the last acro element.</a:t>
            </a:r>
          </a:p>
          <a:p>
            <a:pPr marL="228600" lvl="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38</a:t>
            </a:fld>
            <a:endParaRPr lang="en-US"/>
          </a:p>
        </p:txBody>
      </p:sp>
    </p:spTree>
    <p:extLst>
      <p:ext uri="{BB962C8B-B14F-4D97-AF65-F5344CB8AC3E}">
        <p14:creationId xmlns:p14="http://schemas.microsoft.com/office/powerpoint/2010/main" val="745358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Dance</a:t>
            </a:r>
          </a:p>
          <a:p>
            <a:pPr lvl="1"/>
            <a:r>
              <a:rPr lang="en-US" dirty="0"/>
              <a:t>4.  One turn on one foot of at least superior difficulty.</a:t>
            </a:r>
          </a:p>
          <a:p>
            <a:pPr marL="685800" lvl="1" indent="-228600">
              <a:buAutoNum type="arabicPeriod" startAt="5"/>
            </a:pPr>
            <a:r>
              <a:rPr lang="en-US" dirty="0"/>
              <a:t>A dance passage that includes a minimum of two (2) different Group 1 elements, directly or indirectly connected.  The passage must include both a superior and a leap (cross or side split position).</a:t>
            </a:r>
          </a:p>
          <a:p>
            <a:pPr marL="0" lvl="0" indent="0">
              <a:buFontTx/>
              <a:buNone/>
            </a:pPr>
            <a:endParaRPr lang="en-US" dirty="0"/>
          </a:p>
          <a:p>
            <a:pPr marL="0" lvl="0" indent="0">
              <a:buFontTx/>
              <a:buNone/>
            </a:pPr>
            <a:r>
              <a:rPr lang="en-US" dirty="0"/>
              <a:t>REMINDER:  Two dance elements indirectly connected in a dance passage do not receive back-to-back superior credit.</a:t>
            </a:r>
          </a:p>
          <a:p>
            <a:pPr marL="0" lvl="0" indent="0">
              <a:buFontTx/>
              <a:buNone/>
            </a:pPr>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39</a:t>
            </a:fld>
            <a:endParaRPr lang="en-US"/>
          </a:p>
        </p:txBody>
      </p:sp>
    </p:spTree>
    <p:extLst>
      <p:ext uri="{BB962C8B-B14F-4D97-AF65-F5344CB8AC3E}">
        <p14:creationId xmlns:p14="http://schemas.microsoft.com/office/powerpoint/2010/main" val="3641417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171450" indent="-171450">
              <a:buFont typeface="Wingdings" pitchFamily="2" charset="2"/>
              <a:buChar char="§"/>
            </a:pPr>
            <a:r>
              <a:rPr lang="en-US" sz="1200" dirty="0"/>
              <a:t>Like balance beam, similar changes were made to floor exercise composition.  </a:t>
            </a:r>
          </a:p>
          <a:p>
            <a:pPr marL="171450" indent="-171450">
              <a:buFont typeface="Wingdings" pitchFamily="2" charset="2"/>
              <a:buChar char="§"/>
            </a:pPr>
            <a:r>
              <a:rPr lang="en-US" sz="1200" dirty="0"/>
              <a:t>Composition has 5 components and is now worth 0.60. </a:t>
            </a:r>
          </a:p>
          <a:p>
            <a:pPr marL="457200" lvl="1" indent="0">
              <a:buFontTx/>
              <a:buNone/>
            </a:pPr>
            <a:r>
              <a:rPr lang="en-US" sz="1200" dirty="0"/>
              <a:t>1- Lack of variety of acro and dance is up to 0.20.</a:t>
            </a:r>
          </a:p>
          <a:p>
            <a:pPr marL="1085850" lvl="2" indent="-171450">
              <a:buFont typeface="Arial" panose="020B0604020202020204" pitchFamily="34" charset="0"/>
              <a:buChar char="•"/>
            </a:pPr>
            <a:r>
              <a:rPr lang="en-US" sz="1200" dirty="0"/>
              <a:t>Acro elements should come from a variety of structure groups including flight and non-flight elements such as rolls, handsprings, cartwheels, walkovers, aerials, saltos and arabians. </a:t>
            </a:r>
          </a:p>
          <a:p>
            <a:pPr marL="1085850" lvl="2" indent="-171450">
              <a:buFont typeface="Arial" panose="020B0604020202020204" pitchFamily="34" charset="0"/>
              <a:buChar char="•"/>
            </a:pPr>
            <a:r>
              <a:rPr lang="en-US" sz="1200" dirty="0"/>
              <a:t>Dance elements should also come from a variety of different structure groups such as leaps/jumps/hops and turns as well as a variety of shapes such as: straddle, tuck, pike, wolf, cat, sheep, ring, split and stretched.</a:t>
            </a:r>
          </a:p>
          <a:p>
            <a:pPr marL="1085850" lvl="2" indent="-171450">
              <a:buFont typeface="Arial" panose="020B0604020202020204" pitchFamily="34" charset="0"/>
              <a:buChar char="•"/>
            </a:pPr>
            <a:r>
              <a:rPr lang="en-US" sz="1200" dirty="0"/>
              <a:t>Every structure group and every shape do not need to be included in a routine but rather a variety should be present.  </a:t>
            </a:r>
          </a:p>
          <a:p>
            <a:pPr marL="457200" lvl="1" indent="0">
              <a:buFontTx/>
              <a:buNone/>
            </a:pPr>
            <a:r>
              <a:rPr lang="en-US" sz="1200" dirty="0"/>
              <a:t>2- Lack of balance in quantity and level of acro vs. dance is an up to 0.10 deduction.</a:t>
            </a:r>
          </a:p>
          <a:p>
            <a:pPr marL="1085850" lvl="2" indent="-171450">
              <a:buFont typeface="Arial" panose="020B0604020202020204" pitchFamily="34" charset="0"/>
              <a:buChar char="•"/>
            </a:pPr>
            <a:r>
              <a:rPr lang="en-US" sz="1200" dirty="0"/>
              <a:t>The number of acro elements on floor will naturally be more than dance elements because of the requirement to have 3 acro passes.  </a:t>
            </a:r>
          </a:p>
          <a:p>
            <a:pPr marL="1085850" lvl="2" indent="-171450">
              <a:buFont typeface="Arial" panose="020B0604020202020204" pitchFamily="34" charset="0"/>
              <a:buChar char="•"/>
            </a:pPr>
            <a:r>
              <a:rPr lang="en-US" sz="1200" dirty="0"/>
              <a:t>The level of difficulty between acro and dance should be similar.</a:t>
            </a:r>
          </a:p>
          <a:p>
            <a:pPr marL="457200" lvl="1" indent="0">
              <a:buFontTx/>
              <a:buNone/>
            </a:pPr>
            <a:r>
              <a:rPr lang="en-US" sz="1200" dirty="0"/>
              <a:t>3- Lack of an acro element, within a pass, in each of two different directions is an up to 0.10 deduction.  (One must be backward and another may be forward or sideward.)</a:t>
            </a:r>
          </a:p>
          <a:p>
            <a:pPr marL="457200" lvl="1" indent="0">
              <a:buNone/>
            </a:pPr>
            <a:r>
              <a:rPr lang="en-US" sz="1200" dirty="0"/>
              <a:t>     Notes:  </a:t>
            </a:r>
          </a:p>
          <a:p>
            <a:pPr marL="457200" lvl="1" indent="0">
              <a:buNone/>
            </a:pPr>
            <a:r>
              <a:rPr lang="en-US" sz="1200" dirty="0"/>
              <a:t>     a.  The two directions do not need to be in the same pass.</a:t>
            </a:r>
          </a:p>
          <a:p>
            <a:pPr marL="457200" lvl="1" indent="0">
              <a:buNone/>
            </a:pPr>
            <a:r>
              <a:rPr lang="en-US" sz="1200" dirty="0"/>
              <a:t>     b.  Any acro element may be used to fulfill the two direction requirement except a          </a:t>
            </a:r>
          </a:p>
          <a:p>
            <a:pPr marL="457200" lvl="1" indent="0">
              <a:buNone/>
            </a:pPr>
            <a:r>
              <a:rPr lang="en-US" sz="1200" dirty="0"/>
              <a:t>          round-off and a handstand.		       </a:t>
            </a:r>
          </a:p>
          <a:p>
            <a:pPr marL="457200" lvl="1" indent="0">
              <a:buFontTx/>
              <a:buNone/>
            </a:pPr>
            <a:r>
              <a:rPr lang="en-US" sz="1200" dirty="0"/>
              <a:t>4- Lack of use of the entire floor area and lack of distribution is up to 0.10.  </a:t>
            </a:r>
          </a:p>
          <a:p>
            <a:pPr marL="457200" lvl="1" indent="0">
              <a:buFontTx/>
              <a:buNone/>
            </a:pPr>
            <a:r>
              <a:rPr lang="en-US" sz="1200" dirty="0"/>
              <a:t>5- Lack of artistry/choreography is up to 0.10.  </a:t>
            </a:r>
          </a:p>
          <a:p>
            <a:pPr marL="1085850" lvl="2" indent="-171450">
              <a:buFont typeface="Arial" panose="020B0604020202020204" pitchFamily="34" charset="0"/>
              <a:buChar char="•"/>
            </a:pPr>
            <a:r>
              <a:rPr lang="en-US" sz="1200" dirty="0"/>
              <a:t>Quality of movement, expression and originality should be included in artistry and choreography.</a:t>
            </a:r>
          </a:p>
          <a:p>
            <a:pPr marL="1085850" lvl="2" indent="-171450">
              <a:buFont typeface="Arial" panose="020B0604020202020204" pitchFamily="34" charset="0"/>
              <a:buChar char="•"/>
            </a:pPr>
            <a:r>
              <a:rPr lang="en-US" sz="1200" dirty="0"/>
              <a:t>Artistry and choreography describe the unique way that acro and dance are woven together throughout the routine.  </a:t>
            </a:r>
          </a:p>
          <a:p>
            <a:pPr marL="0" indent="0">
              <a:buNone/>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40</a:t>
            </a:fld>
            <a:endParaRPr lang="en-US"/>
          </a:p>
        </p:txBody>
      </p:sp>
    </p:spTree>
    <p:extLst>
      <p:ext uri="{BB962C8B-B14F-4D97-AF65-F5344CB8AC3E}">
        <p14:creationId xmlns:p14="http://schemas.microsoft.com/office/powerpoint/2010/main" val="162038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2024 Gymnastics Rules committee members. R</a:t>
            </a:r>
            <a:r>
              <a:rPr lang="en-US" sz="1200" dirty="0">
                <a:effectLst/>
                <a:latin typeface="Calibri" panose="020F0502020204030204" pitchFamily="34" charset="0"/>
                <a:ea typeface="Calibri" panose="020F0502020204030204" pitchFamily="34" charset="0"/>
                <a:cs typeface="Times New Roman" panose="02020603050405020304" pitchFamily="18" charset="0"/>
              </a:rPr>
              <a:t>epresentation of sections, the NFHS Officials Association, the NFHS Coaches Association, and Rules Committee Chair.</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4</a:t>
            </a:fld>
            <a:endParaRPr lang="en-US"/>
          </a:p>
        </p:txBody>
      </p:sp>
    </p:spTree>
    <p:extLst>
      <p:ext uri="{BB962C8B-B14F-4D97-AF65-F5344CB8AC3E}">
        <p14:creationId xmlns:p14="http://schemas.microsoft.com/office/powerpoint/2010/main" val="2167436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Wingdings" pitchFamily="2" charset="2"/>
              <a:buChar char="§"/>
              <a:tabLst/>
              <a:defRPr/>
            </a:pPr>
            <a:r>
              <a:rPr lang="en-US" sz="1200" dirty="0"/>
              <a:t>Steps, relaxed/incorrect footwork in non-Value Part, hip angle, and squat on landing have been discussed on previous slides.</a:t>
            </a:r>
            <a:endParaRPr lang="en-US" dirty="0"/>
          </a:p>
          <a:p>
            <a:pPr marL="171450" indent="-171450">
              <a:buFont typeface="Wingdings" pitchFamily="2" charset="2"/>
              <a:buChar char="§"/>
            </a:pPr>
            <a:r>
              <a:rPr lang="en-US" sz="1200" dirty="0"/>
              <a:t>9-3-4c (7):  Poor relationship of music and movement throughout is an up to 0.30 deduction.</a:t>
            </a:r>
          </a:p>
          <a:p>
            <a:pPr marL="1143000" lvl="2" indent="-228600">
              <a:buFont typeface="+mj-lt"/>
              <a:buAutoNum type="alphaLcParenR"/>
            </a:pPr>
            <a:r>
              <a:rPr lang="en-US" sz="1200" b="0" dirty="0">
                <a:solidFill>
                  <a:srgbClr val="FF0000"/>
                </a:solidFill>
              </a:rPr>
              <a:t>NEW</a:t>
            </a:r>
            <a:r>
              <a:rPr lang="en-US" sz="1200" dirty="0"/>
              <a:t>: Failure to hold ending pose for one second is a 0.05 deduction.</a:t>
            </a:r>
          </a:p>
          <a:p>
            <a:pPr marL="1543050" lvl="3" indent="-171450">
              <a:buFont typeface="Arial" panose="020B0604020202020204" pitchFamily="34" charset="0"/>
              <a:buChar char="•"/>
            </a:pPr>
            <a:r>
              <a:rPr lang="en-US" sz="1200" dirty="0"/>
              <a:t>The purpose of this deduction is clarify the point of conclusion of routine. There have been times when the gymnast runs off the floor mat leaving the judge to decide if the routine is over or if some other circumstance forced the gymnast off the mat.</a:t>
            </a:r>
          </a:p>
          <a:p>
            <a:pPr marL="1143000" lvl="2" indent="-228600">
              <a:buFont typeface="+mj-lt"/>
              <a:buAutoNum type="alphaLcParenR"/>
            </a:pPr>
            <a:r>
              <a:rPr lang="en-US" sz="1200" dirty="0"/>
              <a:t>Failure to end with music is a 0.10 deduction.</a:t>
            </a:r>
          </a:p>
          <a:p>
            <a:pPr marL="1543050" lvl="3" indent="-171450">
              <a:buFont typeface="Arial" panose="020B0604020202020204" pitchFamily="34" charset="0"/>
              <a:buChar char="•"/>
            </a:pPr>
            <a:r>
              <a:rPr lang="en-US" sz="1200" dirty="0"/>
              <a:t>The gymnast should end with the music.  Whether the gymnast continues performing after the music has stopped or whether the gymnast stops performing and the music continues, it is an indication that the music and movement are not in sync with each other.</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41</a:t>
            </a:fld>
            <a:endParaRPr lang="en-US"/>
          </a:p>
        </p:txBody>
      </p:sp>
    </p:spTree>
    <p:extLst>
      <p:ext uri="{BB962C8B-B14F-4D97-AF65-F5344CB8AC3E}">
        <p14:creationId xmlns:p14="http://schemas.microsoft.com/office/powerpoint/2010/main" val="2497930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Coach on the floor exercise mat inside the border marking is a 0.30 deduction.  This deduction was lowered from 0.50 to 0.30.</a:t>
            </a:r>
          </a:p>
          <a:p>
            <a:pPr marL="685800" lvl="1" indent="-228600">
              <a:buFont typeface="+mj-lt"/>
              <a:buAutoNum type="alphaLcPeriod"/>
            </a:pPr>
            <a:r>
              <a:rPr lang="en-US" dirty="0"/>
              <a:t>No deduction is taken if coach is on the floor exercise mat to remove an object that fell from gymnast, i.e. metal hair clip, eyeglasses, etc.</a:t>
            </a:r>
          </a:p>
          <a:p>
            <a:pPr marL="685800" lvl="1" indent="-228600">
              <a:buFont typeface="+mj-lt"/>
              <a:buAutoNum type="alphaLcPeriod"/>
            </a:pPr>
            <a:r>
              <a:rPr lang="en-US" dirty="0"/>
              <a:t>No deduction to adjust placement of or to remove additional matting.</a:t>
            </a:r>
          </a:p>
          <a:p>
            <a:pPr marL="685800" lvl="1" indent="-228600">
              <a:buFont typeface="+mj-lt"/>
              <a:buAutoNum type="alphaLcPeriod"/>
            </a:pPr>
            <a:r>
              <a:rPr lang="en-US" dirty="0"/>
              <a:t>It is permissible for the coach to go to the middle of the floor exercise mat to remove a mat.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42</a:t>
            </a:fld>
            <a:endParaRPr lang="en-US"/>
          </a:p>
        </p:txBody>
      </p:sp>
    </p:spTree>
    <p:extLst>
      <p:ext uri="{BB962C8B-B14F-4D97-AF65-F5344CB8AC3E}">
        <p14:creationId xmlns:p14="http://schemas.microsoft.com/office/powerpoint/2010/main" val="2390614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Floor Exercise Bonus Reminders:</a:t>
            </a:r>
          </a:p>
          <a:p>
            <a:pPr marL="171450" indent="-171450">
              <a:buFont typeface="Wingdings" pitchFamily="2" charset="2"/>
              <a:buChar char="§"/>
            </a:pPr>
            <a:r>
              <a:rPr lang="en-US" dirty="0"/>
              <a:t>A single element in a series may count twice when awarding back-to-back superior credit.</a:t>
            </a:r>
          </a:p>
          <a:p>
            <a:pPr marL="685800" lvl="1" indent="-228600">
              <a:buFont typeface="Arial" panose="020B0604020202020204" pitchFamily="34" charset="0"/>
              <a:buChar char="•"/>
            </a:pPr>
            <a:r>
              <a:rPr lang="en-US" dirty="0"/>
              <a:t>In a direct connection of three (3) or more elements, the second and following elements may be used twice when awarding back-to-back superiors, the first time as the last element of the first back-to-back superior and second time as the first element of the second back-to-back superior.</a:t>
            </a:r>
          </a:p>
          <a:p>
            <a:pPr marL="171450" indent="-171450">
              <a:buFont typeface="Wingdings" pitchFamily="2" charset="2"/>
              <a:buChar char="§"/>
            </a:pPr>
            <a:r>
              <a:rPr lang="en-US" dirty="0"/>
              <a:t>On floor exercise only:</a:t>
            </a:r>
          </a:p>
          <a:p>
            <a:pPr marL="685800" lvl="1" indent="-228600">
              <a:buFont typeface="Arial" panose="020B0604020202020204" pitchFamily="34" charset="0"/>
              <a:buChar char="•"/>
            </a:pPr>
            <a:r>
              <a:rPr lang="en-US" dirty="0"/>
              <a:t>Superior, high superior and/or advanced high superior acro elements that are indirectly connected within one continuous uninterrupted acro pass may be given back-to-back superior credit.  </a:t>
            </a:r>
          </a:p>
          <a:p>
            <a:pPr marL="1143000" lvl="2" indent="-228600">
              <a:buFont typeface="Courier New" panose="02070309020205020404" pitchFamily="49" charset="0"/>
              <a:buChar char="o"/>
            </a:pPr>
            <a:r>
              <a:rPr lang="en-US" dirty="0"/>
              <a:t>Example:  front tuck salto (superior), round-off, flic-</a:t>
            </a:r>
            <a:r>
              <a:rPr lang="en-US" dirty="0" err="1"/>
              <a:t>flac</a:t>
            </a:r>
            <a:r>
              <a:rPr lang="en-US" dirty="0"/>
              <a:t>, back tuck salto (superior) is a low level back-to-back superior</a:t>
            </a:r>
            <a:endParaRPr lang="en-US" b="0" dirty="0"/>
          </a:p>
          <a:p>
            <a:pPr marL="685800" lvl="1" indent="-228600">
              <a:buFont typeface="Arial" panose="020B0604020202020204" pitchFamily="34" charset="0"/>
              <a:buChar char="•"/>
            </a:pPr>
            <a:r>
              <a:rPr lang="en-US" b="0" dirty="0"/>
              <a:t>An a</a:t>
            </a:r>
            <a:r>
              <a:rPr lang="en-US" dirty="0"/>
              <a:t>dvanced high superior acro elements directly connected (before or after) to a superior salto may receive high level back-to-back superior credit. </a:t>
            </a:r>
          </a:p>
          <a:p>
            <a:pPr marL="1143000" lvl="2" indent="-228600">
              <a:buFont typeface="Courier New" panose="02070309020205020404" pitchFamily="49" charset="0"/>
              <a:buChar char="o"/>
            </a:pPr>
            <a:r>
              <a:rPr lang="en-US" dirty="0"/>
              <a:t>Example:  front with a full (advanced high superior) to front tuck (superior) is a high level back-to-back superior.              </a:t>
            </a:r>
          </a:p>
          <a:p>
            <a:pPr marL="171450" lvl="0" indent="-171450">
              <a:buFont typeface="Wingdings" pitchFamily="2" charset="2"/>
              <a:buChar char="§"/>
            </a:pPr>
            <a:r>
              <a:rPr lang="en-US" b="1" dirty="0"/>
              <a:t>REMINDER</a:t>
            </a:r>
            <a:r>
              <a:rPr lang="en-US" dirty="0"/>
              <a:t>:  Dance elements cannot be indirectly connected to receive back-to-back superior credit.  Only acro elements can be indirectly connected.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          </a:t>
            </a:r>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43</a:t>
            </a:fld>
            <a:endParaRPr lang="en-US"/>
          </a:p>
        </p:txBody>
      </p:sp>
    </p:spTree>
    <p:extLst>
      <p:ext uri="{BB962C8B-B14F-4D97-AF65-F5344CB8AC3E}">
        <p14:creationId xmlns:p14="http://schemas.microsoft.com/office/powerpoint/2010/main" val="67033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dirty="0"/>
              <a:t>1.306:  split leap/jump 180° w/ 1/1 is a high superior</a:t>
            </a:r>
          </a:p>
          <a:p>
            <a:pPr marL="628650" lvl="1" indent="-171450">
              <a:buFont typeface="Arial" panose="020B0604020202020204" pitchFamily="34" charset="0"/>
              <a:buChar char="•"/>
            </a:pPr>
            <a:r>
              <a:rPr lang="en-US" dirty="0"/>
              <a:t>This is not a change from last year.  It is listed incorrectly on the chart.  </a:t>
            </a:r>
          </a:p>
          <a:p>
            <a:pPr marL="171450" indent="-171450">
              <a:buFont typeface="Wingdings" pitchFamily="2" charset="2"/>
              <a:buChar char="§"/>
            </a:pPr>
            <a:r>
              <a:rPr lang="en-US" dirty="0"/>
              <a:t>1.312:  stag ring jump w 1/1 at head height is a high superior</a:t>
            </a:r>
          </a:p>
          <a:p>
            <a:pPr marL="628650" lvl="1" indent="-171450">
              <a:buFont typeface="Arial" panose="020B0604020202020204" pitchFamily="34" charset="0"/>
              <a:buChar char="•"/>
            </a:pPr>
            <a:r>
              <a:rPr lang="en-US" dirty="0"/>
              <a:t>1.312 on p. 107:  Delete the first “ring” so it reads:  “stag ring </a:t>
            </a:r>
            <a:r>
              <a:rPr lang="en-US" dirty="0" err="1"/>
              <a:t>jp</a:t>
            </a:r>
            <a:r>
              <a:rPr lang="en-US" dirty="0"/>
              <a:t> w 1/1 at head height”</a:t>
            </a:r>
          </a:p>
          <a:p>
            <a:pPr marL="171450" indent="-171450">
              <a:buFont typeface="Wingdings" pitchFamily="2" charset="2"/>
              <a:buChar char="§"/>
            </a:pPr>
            <a:r>
              <a:rPr lang="en-US" dirty="0"/>
              <a:t>1.412:  ring jump w/ 1/1 at head height is an advanced high superior</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44</a:t>
            </a:fld>
            <a:endParaRPr lang="en-US"/>
          </a:p>
        </p:txBody>
      </p:sp>
    </p:spTree>
    <p:extLst>
      <p:ext uri="{BB962C8B-B14F-4D97-AF65-F5344CB8AC3E}">
        <p14:creationId xmlns:p14="http://schemas.microsoft.com/office/powerpoint/2010/main" val="23820098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171450" indent="-171450">
              <a:buFont typeface="Wingdings" pitchFamily="2" charset="2"/>
              <a:buChar char="§"/>
            </a:pPr>
            <a:r>
              <a:rPr lang="en-US" sz="1200" dirty="0"/>
              <a:t>Back-to-Back Superior:  </a:t>
            </a:r>
          </a:p>
          <a:p>
            <a:pPr marL="685800" lvl="1" indent="-228600">
              <a:buFont typeface="+mj-lt"/>
              <a:buAutoNum type="arabicPeriod"/>
            </a:pPr>
            <a:r>
              <a:rPr lang="en-US" sz="1200" dirty="0"/>
              <a:t>reviews three directly connected superior, high superior and/or advanced high superior elements when awarding two back-to-back superiors.  </a:t>
            </a:r>
          </a:p>
          <a:p>
            <a:pPr marL="685800" lvl="1" indent="-228600">
              <a:buFont typeface="+mj-lt"/>
              <a:buAutoNum type="arabicPeriod"/>
            </a:pPr>
            <a:r>
              <a:rPr lang="en-US" sz="1200" dirty="0"/>
              <a:t>Back-to-back superior credit involves the Bonus category and has nothing to do with Event Requirements.</a:t>
            </a:r>
          </a:p>
          <a:p>
            <a:pPr marL="171450" indent="-171450">
              <a:buFont typeface="Wingdings" pitchFamily="2" charset="2"/>
              <a:buChar char="§"/>
            </a:pPr>
            <a:r>
              <a:rPr lang="en-US" sz="1200" dirty="0"/>
              <a:t>Steps </a:t>
            </a:r>
          </a:p>
          <a:p>
            <a:pPr marL="685800" lvl="1" indent="-228600">
              <a:buFont typeface="+mj-lt"/>
              <a:buAutoNum type="arabicPeriod"/>
            </a:pPr>
            <a:r>
              <a:rPr lang="en-US" sz="1200" dirty="0"/>
              <a:t> Small and medium steps are described.  </a:t>
            </a:r>
          </a:p>
          <a:p>
            <a:pPr marL="685800" lvl="1" indent="-228600">
              <a:buFont typeface="+mj-lt"/>
              <a:buAutoNum type="arabicPeriod"/>
            </a:pPr>
            <a:r>
              <a:rPr lang="en-US" sz="1200" dirty="0"/>
              <a:t>The adoption of a medium step provides room for a half step which is considered a medium step worth 0.15.</a:t>
            </a:r>
          </a:p>
          <a:p>
            <a:pPr marL="171450" indent="-171450">
              <a:buFont typeface="Wingdings" pitchFamily="2" charset="2"/>
              <a:buChar char="§"/>
            </a:pPr>
            <a:r>
              <a:rPr lang="en-US" sz="1200" dirty="0"/>
              <a:t>Spotting:  </a:t>
            </a:r>
          </a:p>
          <a:p>
            <a:pPr marL="685800" lvl="1" indent="-228600">
              <a:buFont typeface="+mj-lt"/>
              <a:buAutoNum type="arabicPeriod"/>
            </a:pPr>
            <a:r>
              <a:rPr lang="en-US" sz="1200" dirty="0"/>
              <a:t>Additional language was added to clarify that an advanced high superior cannot receive Value Part credit, Bonus or back-to-back superior credit if the advanced high superior is spotted.  </a:t>
            </a:r>
          </a:p>
          <a:p>
            <a:pPr marL="685800" lvl="1" indent="-228600">
              <a:buFont typeface="+mj-lt"/>
              <a:buAutoNum type="arabicPeriod"/>
            </a:pPr>
            <a:r>
              <a:rPr lang="en-US" sz="1200" dirty="0"/>
              <a:t>A salto vault may be spotted in the second flight with a 1.0 deduction. </a:t>
            </a:r>
          </a:p>
          <a:p>
            <a:pPr marL="685800" lvl="1" indent="-228600">
              <a:buFont typeface="+mj-lt"/>
              <a:buAutoNum type="arabicPeriod"/>
            </a:pPr>
            <a:r>
              <a:rPr lang="en-US" sz="1200" dirty="0"/>
              <a:t>The handspring vault may also be scored when facilitated in either flight and receives a 1.0 deduction for spotting in either or both flights.</a:t>
            </a:r>
          </a:p>
          <a:p>
            <a:pPr marL="171450" indent="-171450">
              <a:buFont typeface="Wingdings" pitchFamily="2" charset="2"/>
              <a:buChar char="§"/>
            </a:pPr>
            <a:r>
              <a:rPr lang="en-US" sz="1200" dirty="0"/>
              <a:t>Split jump 1/1 vs Popa:  </a:t>
            </a:r>
          </a:p>
          <a:p>
            <a:pPr marL="685800" lvl="1" indent="-228600">
              <a:buFont typeface="+mj-lt"/>
              <a:buAutoNum type="arabicPeriod"/>
            </a:pPr>
            <a:r>
              <a:rPr lang="en-US" sz="1200" dirty="0"/>
              <a:t>Revisions were made in the descriptions to clarify the difference between the two dance elements.  </a:t>
            </a:r>
          </a:p>
          <a:p>
            <a:pPr marL="685800" lvl="1" indent="-228600">
              <a:buFont typeface="+mj-lt"/>
              <a:buAutoNum type="arabicPeriod"/>
            </a:pPr>
            <a:r>
              <a:rPr lang="en-US" sz="1200" dirty="0"/>
              <a:t>A split jump 1/1 demonstrates the legs in the forward backward position and the Popa demonstrates the legs in a straddle pike position.			</a:t>
            </a:r>
          </a:p>
          <a:p>
            <a:pPr marL="171450" indent="-171450">
              <a:buFont typeface="Wingdings" pitchFamily="2" charset="2"/>
              <a:buChar char="§"/>
            </a:pPr>
            <a:r>
              <a:rPr lang="en-US" sz="1200" dirty="0"/>
              <a:t>Strug vs. Split Leap 1/1:  </a:t>
            </a:r>
          </a:p>
          <a:p>
            <a:pPr marL="685800" lvl="1" indent="-228600">
              <a:buFont typeface="+mj-lt"/>
              <a:buAutoNum type="arabicPeriod"/>
            </a:pPr>
            <a:r>
              <a:rPr lang="en-US" sz="1200" dirty="0"/>
              <a:t>Revisions were made in the descriptions to further clarify the difference.  </a:t>
            </a:r>
          </a:p>
          <a:p>
            <a:pPr marL="685800" lvl="1" indent="-228600">
              <a:buFont typeface="+mj-lt"/>
              <a:buAutoNum type="arabicPeriod"/>
            </a:pPr>
            <a:r>
              <a:rPr lang="en-US" sz="1200" dirty="0"/>
              <a:t>A Strug uses a tour jeté technique prior to the addition of a half twist.  </a:t>
            </a:r>
          </a:p>
          <a:p>
            <a:pPr marL="685800" lvl="1" indent="-228600">
              <a:buFont typeface="+mj-lt"/>
              <a:buAutoNum type="arabicPeriod"/>
            </a:pPr>
            <a:r>
              <a:rPr lang="en-US" sz="1200" dirty="0"/>
              <a:t>In a split leap 1/1, there is no leg swing forward or tour jeté technique prior to the ½ twist. The 180° split position of the legs is maintained throughout the full twist of the leap.</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46</a:t>
            </a:fld>
            <a:endParaRPr lang="en-US"/>
          </a:p>
        </p:txBody>
      </p:sp>
    </p:spTree>
    <p:extLst>
      <p:ext uri="{BB962C8B-B14F-4D97-AF65-F5344CB8AC3E}">
        <p14:creationId xmlns:p14="http://schemas.microsoft.com/office/powerpoint/2010/main" val="39500202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Points of Emphasis for the 2024 – 2026 rules book was revised with emphasis on: </a:t>
            </a:r>
          </a:p>
          <a:p>
            <a:r>
              <a:rPr lang="en-US" dirty="0"/>
              <a:t>1- Sportsmanship.</a:t>
            </a:r>
          </a:p>
          <a:p>
            <a:r>
              <a:rPr lang="en-US" dirty="0"/>
              <a:t>2- Revisions to composition.</a:t>
            </a:r>
          </a:p>
          <a:p>
            <a:r>
              <a:rPr lang="en-US" dirty="0"/>
              <a:t>3- A clarification regarding the dance passage and back-to-back superior credit on floor exercise.</a:t>
            </a:r>
          </a:p>
          <a:p>
            <a:r>
              <a:rPr lang="en-US" dirty="0"/>
              <a:t>4- Providing an alternate method to receive back-to-back superior credit when using three superior or higher elements for two back-to-back superiors in Bonus.</a:t>
            </a:r>
          </a:p>
          <a:p>
            <a:r>
              <a:rPr lang="en-US" dirty="0"/>
              <a:t>5- Adjusting event requirements on bars and beam.</a:t>
            </a:r>
          </a:p>
          <a:p>
            <a:r>
              <a:rPr lang="en-US" dirty="0"/>
              <a:t>6- Revising/expanding the leap and jump chart on beam to add leaps and jumps in the cross and side position.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48</a:t>
            </a:fld>
            <a:endParaRPr lang="en-US"/>
          </a:p>
        </p:txBody>
      </p:sp>
    </p:spTree>
    <p:extLst>
      <p:ext uri="{BB962C8B-B14F-4D97-AF65-F5344CB8AC3E}">
        <p14:creationId xmlns:p14="http://schemas.microsoft.com/office/powerpoint/2010/main" val="33066965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ED53D7-7D80-469C-A1F2-75F2CA12D650}" type="slidenum">
              <a:rPr lang="en-US" altLang="en-US" smtClean="0"/>
              <a:pPr/>
              <a:t>49</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0" indent="0" algn="l" rtl="0">
              <a:spcBef>
                <a:spcPts val="0"/>
              </a:spcBef>
              <a:spcAft>
                <a:spcPts val="0"/>
              </a:spcAft>
              <a:buNone/>
            </a:pPr>
            <a:r>
              <a:rPr lang="en-US" dirty="0"/>
              <a:t>The NFHS Network is the leader in streaming Live and On Demand high school sports.</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Partnered with the </a:t>
            </a:r>
            <a:r>
              <a:rPr lang="en-US" b="1" u="sng" dirty="0">
                <a:solidFill>
                  <a:schemeClr val="hlink"/>
                </a:solidFill>
                <a:hlinkClick r:id="rId3"/>
              </a:rPr>
              <a:t>National Federation of State High School Associations</a:t>
            </a:r>
            <a:r>
              <a:rPr lang="en-US" dirty="0"/>
              <a:t>, 45 high school state athletic/activities associations, and </a:t>
            </a:r>
            <a:r>
              <a:rPr lang="en-US" dirty="0" err="1"/>
              <a:t>PlayOn</a:t>
            </a:r>
            <a:r>
              <a:rPr lang="en-US" dirty="0"/>
              <a:t>! Sports, the NFHS Network is a joint venture created to provide fans with the ability to stream high school sports on any device, from wherever they are.</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All NFHS Network events are available to watch online at </a:t>
            </a:r>
            <a:r>
              <a:rPr lang="en-US" b="1" u="sng" dirty="0">
                <a:solidFill>
                  <a:schemeClr val="hlink"/>
                </a:solidFill>
                <a:hlinkClick r:id="rId4"/>
              </a:rPr>
              <a:t>www.NFHSnetwork.com</a:t>
            </a:r>
            <a:r>
              <a:rPr lang="en-US" dirty="0"/>
              <a:t> and through the NFHS Network Live App for iOS and Android. Follow us on </a:t>
            </a:r>
            <a:r>
              <a:rPr lang="en-US" b="1" u="sng" dirty="0">
                <a:solidFill>
                  <a:schemeClr val="hlink"/>
                </a:solidFill>
                <a:hlinkClick r:id="rId5"/>
              </a:rPr>
              <a:t>Facebook</a:t>
            </a:r>
            <a:r>
              <a:rPr lang="en-US" dirty="0"/>
              <a:t>, </a:t>
            </a:r>
            <a:r>
              <a:rPr lang="en-US" b="1" u="sng" dirty="0">
                <a:solidFill>
                  <a:schemeClr val="hlink"/>
                </a:solidFill>
                <a:hlinkClick r:id="rId6"/>
              </a:rPr>
              <a:t>Twitter</a:t>
            </a:r>
            <a:r>
              <a:rPr lang="en-US" dirty="0"/>
              <a:t>, </a:t>
            </a:r>
            <a:r>
              <a:rPr lang="en-US" b="1" u="sng" dirty="0">
                <a:solidFill>
                  <a:schemeClr val="hlink"/>
                </a:solidFill>
                <a:hlinkClick r:id="rId7"/>
              </a:rPr>
              <a:t>Instagram</a:t>
            </a:r>
            <a:r>
              <a:rPr lang="en-US" dirty="0"/>
              <a:t>, and </a:t>
            </a:r>
            <a:r>
              <a:rPr lang="en-US" b="1" u="sng" dirty="0">
                <a:solidFill>
                  <a:schemeClr val="hlink"/>
                </a:solidFill>
                <a:hlinkClick r:id="rId8"/>
              </a:rPr>
              <a:t>YouTube</a:t>
            </a:r>
            <a:r>
              <a:rPr lang="en-US" dirty="0"/>
              <a:t>.</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Watching high school sports and events has never been easier.</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The NFHS Network’s goal to broadcast live all 2 million high school sporting events by 2025.</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The NFHS Network covers 27 different regular season and postseason sports, as well as other high school activities, celebrating the accomplishments of students-athletes, student broadcasters, and high schools across the country.</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50</a:t>
            </a:fld>
            <a:endParaRPr lang="en-US"/>
          </a:p>
        </p:txBody>
      </p:sp>
    </p:spTree>
    <p:extLst>
      <p:ext uri="{BB962C8B-B14F-4D97-AF65-F5344CB8AC3E}">
        <p14:creationId xmlns:p14="http://schemas.microsoft.com/office/powerpoint/2010/main" val="2052774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NFHS Network is the leader in streaming Live and On Demand high school sports.</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Partnered with the </a:t>
            </a:r>
            <a:r>
              <a:rPr lang="en-US" b="1" u="sng" dirty="0">
                <a:solidFill>
                  <a:schemeClr val="hlink"/>
                </a:solidFill>
                <a:hlinkClick r:id="rId3"/>
              </a:rPr>
              <a:t>National Federation of State High School Associations</a:t>
            </a:r>
            <a:r>
              <a:rPr lang="en-US" dirty="0"/>
              <a:t>, 45 high school state athletic/activities associations, and </a:t>
            </a:r>
            <a:r>
              <a:rPr lang="en-US" dirty="0" err="1"/>
              <a:t>PlayOn</a:t>
            </a:r>
            <a:r>
              <a:rPr lang="en-US" dirty="0"/>
              <a:t>! Sports, the NFHS Network is a joint venture created to provide fans with the ability to stream high school sports on any device, from wherever they are.</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All NFHS Network events are available to watch online at </a:t>
            </a:r>
            <a:r>
              <a:rPr lang="en-US" b="1" u="sng" dirty="0">
                <a:solidFill>
                  <a:schemeClr val="hlink"/>
                </a:solidFill>
                <a:hlinkClick r:id="rId4"/>
              </a:rPr>
              <a:t>www.NFHSnetwork.com</a:t>
            </a:r>
            <a:r>
              <a:rPr lang="en-US" dirty="0"/>
              <a:t> and through the NFHS Network Live App for iOS and Android. Follow us on </a:t>
            </a:r>
            <a:r>
              <a:rPr lang="en-US" b="1" u="sng" dirty="0">
                <a:solidFill>
                  <a:schemeClr val="hlink"/>
                </a:solidFill>
                <a:hlinkClick r:id="rId5"/>
              </a:rPr>
              <a:t>Facebook</a:t>
            </a:r>
            <a:r>
              <a:rPr lang="en-US" dirty="0"/>
              <a:t>, </a:t>
            </a:r>
            <a:r>
              <a:rPr lang="en-US" b="1" u="sng" dirty="0">
                <a:solidFill>
                  <a:schemeClr val="hlink"/>
                </a:solidFill>
                <a:hlinkClick r:id="rId6"/>
              </a:rPr>
              <a:t>Twitter</a:t>
            </a:r>
            <a:r>
              <a:rPr lang="en-US" dirty="0"/>
              <a:t>, </a:t>
            </a:r>
            <a:r>
              <a:rPr lang="en-US" b="1" u="sng" dirty="0">
                <a:solidFill>
                  <a:schemeClr val="hlink"/>
                </a:solidFill>
                <a:hlinkClick r:id="rId7"/>
              </a:rPr>
              <a:t>Instagram</a:t>
            </a:r>
            <a:r>
              <a:rPr lang="en-US" dirty="0"/>
              <a:t>, and </a:t>
            </a:r>
            <a:r>
              <a:rPr lang="en-US" b="1" u="sng" dirty="0">
                <a:solidFill>
                  <a:schemeClr val="hlink"/>
                </a:solidFill>
                <a:hlinkClick r:id="rId8"/>
              </a:rPr>
              <a:t>YouTube</a:t>
            </a:r>
            <a:r>
              <a:rPr lang="en-US" dirty="0"/>
              <a:t>.</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Watching high school sports and events has never been easier.</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The NFHS Network’s goal to broadcast live all 2 million high school sporting events by 2025.</a:t>
            </a:r>
          </a:p>
          <a:p>
            <a:pPr marL="0" lvl="0" indent="0" algn="l" rtl="0">
              <a:spcBef>
                <a:spcPts val="300"/>
              </a:spcBef>
              <a:spcAft>
                <a:spcPts val="0"/>
              </a:spcAft>
              <a:buNone/>
            </a:pPr>
            <a:endParaRPr lang="en-US" dirty="0"/>
          </a:p>
          <a:p>
            <a:pPr marL="0" lvl="0" indent="0" algn="l" rtl="0">
              <a:spcBef>
                <a:spcPts val="300"/>
              </a:spcBef>
              <a:spcAft>
                <a:spcPts val="0"/>
              </a:spcAft>
              <a:buNone/>
            </a:pPr>
            <a:r>
              <a:rPr lang="en-US" dirty="0"/>
              <a:t>The NFHS Network covers 27 different regular season and postseason sports, as well as other high school activities, celebrating the accomplishments of students-athletes, student broadcasters, and high schools across the country.</a:t>
            </a:r>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51</a:t>
            </a:fld>
            <a:endParaRPr lang="en-US"/>
          </a:p>
        </p:txBody>
      </p:sp>
    </p:spTree>
    <p:extLst>
      <p:ext uri="{BB962C8B-B14F-4D97-AF65-F5344CB8AC3E}">
        <p14:creationId xmlns:p14="http://schemas.microsoft.com/office/powerpoint/2010/main" val="34237961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52</a:t>
            </a:fld>
            <a:endParaRPr lang="en-US"/>
          </a:p>
        </p:txBody>
      </p:sp>
    </p:spTree>
    <p:extLst>
      <p:ext uri="{BB962C8B-B14F-4D97-AF65-F5344CB8AC3E}">
        <p14:creationId xmlns:p14="http://schemas.microsoft.com/office/powerpoint/2010/main" val="3463460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NFHS writes playing rules for 17 sports for boys and girls at the high school level and publishes 4 million pieces of materials annually.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a:t>
            </a:fld>
            <a:endParaRPr lang="en-US"/>
          </a:p>
        </p:txBody>
      </p:sp>
    </p:spTree>
    <p:extLst>
      <p:ext uri="{BB962C8B-B14F-4D97-AF65-F5344CB8AC3E}">
        <p14:creationId xmlns:p14="http://schemas.microsoft.com/office/powerpoint/2010/main" val="41954964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53</a:t>
            </a:fld>
            <a:endParaRPr lang="en-US"/>
          </a:p>
        </p:txBody>
      </p:sp>
    </p:spTree>
    <p:extLst>
      <p:ext uri="{BB962C8B-B14F-4D97-AF65-F5344CB8AC3E}">
        <p14:creationId xmlns:p14="http://schemas.microsoft.com/office/powerpoint/2010/main" val="3105608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55</a:t>
            </a:fld>
            <a:endParaRPr lang="en-US"/>
          </a:p>
        </p:txBody>
      </p:sp>
    </p:spTree>
    <p:extLst>
      <p:ext uri="{BB962C8B-B14F-4D97-AF65-F5344CB8AC3E}">
        <p14:creationId xmlns:p14="http://schemas.microsoft.com/office/powerpoint/2010/main" val="16536501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NFHS Network is the leader in streaming Live and On Demand high school sports.</a:t>
            </a:r>
          </a:p>
          <a:p>
            <a:endParaRPr lang="en-US" altLang="en-US" dirty="0"/>
          </a:p>
          <a:p>
            <a:r>
              <a:rPr lang="en-US" altLang="en-US" dirty="0"/>
              <a:t>Partnered with the </a:t>
            </a:r>
            <a:r>
              <a:rPr lang="en-US" altLang="en-US" b="1" dirty="0">
                <a:hlinkClick r:id="rId3"/>
              </a:rPr>
              <a:t>National Federation of State High School Associations</a:t>
            </a:r>
            <a:r>
              <a:rPr lang="en-US" altLang="en-US" dirty="0"/>
              <a:t>, 45 high school state athletic/activities associations, and </a:t>
            </a:r>
            <a:r>
              <a:rPr lang="en-US" altLang="en-US" dirty="0" err="1"/>
              <a:t>PlayOn</a:t>
            </a:r>
            <a:r>
              <a:rPr lang="en-US" altLang="en-US" dirty="0"/>
              <a:t>! Sports, the NFHS Network is a joint venture created to provide fans with the ability to stream high school sports on any device, from wherever they are.</a:t>
            </a:r>
          </a:p>
          <a:p>
            <a:endParaRPr lang="en-US" altLang="en-US" dirty="0"/>
          </a:p>
          <a:p>
            <a:r>
              <a:rPr lang="en-US" altLang="en-US" dirty="0"/>
              <a:t>All NFHS Network events are available to watch online at </a:t>
            </a:r>
            <a:r>
              <a:rPr lang="en-US" altLang="en-US" b="1" dirty="0">
                <a:hlinkClick r:id="rId4"/>
              </a:rPr>
              <a:t>www.NFHSnetwork.com</a:t>
            </a:r>
            <a:r>
              <a:rPr lang="en-US" altLang="en-US" dirty="0"/>
              <a:t> and through the NFHS Network Live App for iOS and Android. Follow us on </a:t>
            </a:r>
            <a:r>
              <a:rPr lang="en-US" altLang="en-US" b="1" dirty="0">
                <a:hlinkClick r:id="rId5"/>
              </a:rPr>
              <a:t>Facebook</a:t>
            </a:r>
            <a:r>
              <a:rPr lang="en-US" altLang="en-US" dirty="0"/>
              <a:t>, </a:t>
            </a:r>
            <a:r>
              <a:rPr lang="en-US" altLang="en-US" b="1" dirty="0">
                <a:hlinkClick r:id="rId6"/>
              </a:rPr>
              <a:t>Twitter</a:t>
            </a:r>
            <a:r>
              <a:rPr lang="en-US" altLang="en-US" dirty="0"/>
              <a:t>, </a:t>
            </a:r>
            <a:r>
              <a:rPr lang="en-US" altLang="en-US" b="1" dirty="0">
                <a:hlinkClick r:id="rId7"/>
              </a:rPr>
              <a:t>Instagram</a:t>
            </a:r>
            <a:r>
              <a:rPr lang="en-US" altLang="en-US" dirty="0"/>
              <a:t>, and </a:t>
            </a:r>
            <a:r>
              <a:rPr lang="en-US" altLang="en-US" b="1" dirty="0">
                <a:hlinkClick r:id="rId8"/>
              </a:rPr>
              <a:t>YouTube</a:t>
            </a:r>
            <a:r>
              <a:rPr lang="en-US" altLang="en-US" dirty="0"/>
              <a:t>.</a:t>
            </a:r>
          </a:p>
          <a:p>
            <a:endParaRPr lang="en-US" altLang="en-US" dirty="0"/>
          </a:p>
          <a:p>
            <a:r>
              <a:rPr lang="en-US" altLang="en-US" dirty="0"/>
              <a:t>Watching high school sports and events has never been easier.</a:t>
            </a:r>
          </a:p>
          <a:p>
            <a:endParaRPr lang="en-US" altLang="en-US" dirty="0"/>
          </a:p>
          <a:p>
            <a:r>
              <a:rPr lang="en-US" altLang="en-US" dirty="0"/>
              <a:t>The NFHS Network’s goal to broadcast live all 2 million high school sporting events by 2025.</a:t>
            </a:r>
          </a:p>
          <a:p>
            <a:endParaRPr lang="en-US" altLang="en-US" dirty="0"/>
          </a:p>
          <a:p>
            <a:r>
              <a:rPr lang="en-US" altLang="en-US" dirty="0"/>
              <a:t>The NFHS Network covers 27 different regular season and postseason sports, as well as other high school activities, celebrating the accomplishments of students-athletes, student broadcasters, and high schools across the country.</a:t>
            </a:r>
          </a:p>
          <a:p>
            <a:endParaRPr lang="en-US" altLang="en-US" dirty="0"/>
          </a:p>
          <a:p>
            <a:endParaRPr lang="en-US" altLang="en-US" dirty="0"/>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10C41D3-3470-4D3A-AC95-814AB2B8462E}" type="slidenum">
              <a:rPr lang="en-US" altLang="en-US" smtClean="0"/>
              <a:pPr/>
              <a:t>56</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70579" indent="-296376">
              <a:defRPr>
                <a:solidFill>
                  <a:schemeClr val="tx1"/>
                </a:solidFill>
                <a:latin typeface="Arial" panose="020B0604020202020204" pitchFamily="34" charset="0"/>
                <a:cs typeface="Arial" panose="020B0604020202020204" pitchFamily="34" charset="0"/>
              </a:defRPr>
            </a:lvl2pPr>
            <a:lvl3pPr marL="1185506" indent="-237101">
              <a:defRPr>
                <a:solidFill>
                  <a:schemeClr val="tx1"/>
                </a:solidFill>
                <a:latin typeface="Arial" panose="020B0604020202020204" pitchFamily="34" charset="0"/>
                <a:cs typeface="Arial" panose="020B0604020202020204" pitchFamily="34" charset="0"/>
              </a:defRPr>
            </a:lvl3pPr>
            <a:lvl4pPr marL="1659708" indent="-237101">
              <a:defRPr>
                <a:solidFill>
                  <a:schemeClr val="tx1"/>
                </a:solidFill>
                <a:latin typeface="Arial" panose="020B0604020202020204" pitchFamily="34" charset="0"/>
                <a:cs typeface="Arial" panose="020B0604020202020204" pitchFamily="34" charset="0"/>
              </a:defRPr>
            </a:lvl4pPr>
            <a:lvl5pPr marL="2133910" indent="-237101">
              <a:defRPr>
                <a:solidFill>
                  <a:schemeClr val="tx1"/>
                </a:solidFill>
                <a:latin typeface="Arial" panose="020B0604020202020204" pitchFamily="34" charset="0"/>
                <a:cs typeface="Arial" panose="020B0604020202020204" pitchFamily="34" charset="0"/>
              </a:defRPr>
            </a:lvl5pPr>
            <a:lvl6pPr marL="2608113"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2315"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6517"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0719" indent="-23710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9CDFA74-AD87-4B98-9EF5-04469DF3089D}" type="slidenum">
              <a:rPr lang="en-US" altLang="en-US" smtClean="0"/>
              <a:pPr/>
              <a:t>57</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58</a:t>
            </a:fld>
            <a:endParaRPr lang="en-US"/>
          </a:p>
        </p:txBody>
      </p:sp>
    </p:spTree>
    <p:extLst>
      <p:ext uri="{BB962C8B-B14F-4D97-AF65-F5344CB8AC3E}">
        <p14:creationId xmlns:p14="http://schemas.microsoft.com/office/powerpoint/2010/main" val="3366267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AllAccess</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the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New NFHS Digital Publications Platform </a:t>
            </a:r>
            <a:r>
              <a:rPr lang="en-US" sz="1200" dirty="0">
                <a:effectLst/>
                <a:latin typeface="Calibri" panose="020F0502020204030204" pitchFamily="34" charset="0"/>
                <a:ea typeface="Calibri" panose="020F0502020204030204" pitchFamily="34" charset="0"/>
                <a:cs typeface="Times New Roman" panose="02020603050405020304" pitchFamily="18" charset="0"/>
              </a:rPr>
              <a:t>that includes: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Rules Publications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High School Today Magazine</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Policy Debate Quarterlies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Other NFHS Digital Publications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Website organized for associations and individuals to assign books and manage purchases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Visit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www.allaccess.nfhs.org</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6</a:t>
            </a:fld>
            <a:endParaRPr lang="en-US"/>
          </a:p>
        </p:txBody>
      </p:sp>
    </p:spTree>
    <p:extLst>
      <p:ext uri="{BB962C8B-B14F-4D97-AF65-F5344CB8AC3E}">
        <p14:creationId xmlns:p14="http://schemas.microsoft.com/office/powerpoint/2010/main" val="2107351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Times New Roman" panose="02020603050405020304" pitchFamily="18" charset="0"/>
              </a:rPr>
              <a:t>Access Via Website or Mobile App:</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View available publications for sale</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View publications assigned to you</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Download books for offline viewing</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Read publications as an e-book</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Book features include:</a:t>
            </a:r>
            <a:br>
              <a:rPr lang="en-US" sz="1200" b="1"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Table of contents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Highlighting text</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Creating ‘sticky notes’ on pages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Searching for terms</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Mark-up pen feature</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Viewing highlights and notes on data page</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r>
              <a:rPr lang="en-US" sz="1200" dirty="0">
                <a:effectLst/>
                <a:latin typeface="Calibri" panose="020F0502020204030204" pitchFamily="34" charset="0"/>
                <a:ea typeface="Calibri" panose="020F0502020204030204" pitchFamily="34" charset="0"/>
                <a:cs typeface="Times New Roman" panose="02020603050405020304" pitchFamily="18" charset="0"/>
              </a:rPr>
              <a:t>Available on App Store and Google Play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6666CE19-52FC-412B-A3FC-C4B1E62DF806}" type="slidenum">
              <a:rPr lang="en-US" smtClean="0"/>
              <a:pPr>
                <a:defRPr/>
              </a:pPr>
              <a:t>7</a:t>
            </a:fld>
            <a:endParaRPr lang="en-US"/>
          </a:p>
        </p:txBody>
      </p:sp>
    </p:spTree>
    <p:extLst>
      <p:ext uri="{BB962C8B-B14F-4D97-AF65-F5344CB8AC3E}">
        <p14:creationId xmlns:p14="http://schemas.microsoft.com/office/powerpoint/2010/main" val="389898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8</a:t>
            </a:fld>
            <a:endParaRPr lang="en-US"/>
          </a:p>
        </p:txBody>
      </p:sp>
    </p:spTree>
    <p:extLst>
      <p:ext uri="{BB962C8B-B14F-4D97-AF65-F5344CB8AC3E}">
        <p14:creationId xmlns:p14="http://schemas.microsoft.com/office/powerpoint/2010/main" val="106640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9</a:t>
            </a:fld>
            <a:endParaRPr lang="en-US"/>
          </a:p>
        </p:txBody>
      </p:sp>
    </p:spTree>
    <p:extLst>
      <p:ext uri="{BB962C8B-B14F-4D97-AF65-F5344CB8AC3E}">
        <p14:creationId xmlns:p14="http://schemas.microsoft.com/office/powerpoint/2010/main" val="26241920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dwhitfield@nfhs.org"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 r="90"/>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C9F03424-9D1F-8B85-AA1F-6B67ADCEDE0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176487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 r="90"/>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3" name="Picture 12" descr="A logo with red white and blue stripes&#10;&#10;Description automatically generated">
            <a:extLst>
              <a:ext uri="{FF2B5EF4-FFF2-40B4-BE49-F238E27FC236}">
                <a16:creationId xmlns:a16="http://schemas.microsoft.com/office/drawing/2014/main" id="{C4E4C792-4485-D9D6-A172-90AEEADB596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259671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logo with red white and blue stripes&#10;&#10;Description automatically generated">
            <a:extLst>
              <a:ext uri="{FF2B5EF4-FFF2-40B4-BE49-F238E27FC236}">
                <a16:creationId xmlns:a16="http://schemas.microsoft.com/office/drawing/2014/main" id="{0776A861-14CA-2F7C-7E39-BC1A46A247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8585" y="4594503"/>
            <a:ext cx="1506460" cy="2090181"/>
          </a:xfrm>
          <a:prstGeom prst="rect">
            <a:avLst/>
          </a:prstGeom>
        </p:spPr>
      </p:pic>
    </p:spTree>
    <p:extLst>
      <p:ext uri="{BB962C8B-B14F-4D97-AF65-F5344CB8AC3E}">
        <p14:creationId xmlns:p14="http://schemas.microsoft.com/office/powerpoint/2010/main" val="632401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843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5/20/2024</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865596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99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2024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2"/>
              </a:rPr>
              <a:t>dwhitfield@nfhs.org</a:t>
            </a:r>
            <a:r>
              <a:rPr lang="en-US" sz="800" dirty="0">
                <a:effectLst/>
                <a:latin typeface="Calibri" panose="020F0502020204030204" pitchFamily="34" charset="0"/>
                <a:ea typeface="Calibri" panose="020F0502020204030204" pitchFamily="34" charset="0"/>
              </a:rPr>
              <a:t> with requests.</a:t>
            </a:r>
          </a:p>
        </p:txBody>
      </p:sp>
      <p:pic>
        <p:nvPicPr>
          <p:cNvPr id="3" name="Picture 2" descr="A logo with red and white stripes&#10;&#10;Description automatically generated">
            <a:extLst>
              <a:ext uri="{FF2B5EF4-FFF2-40B4-BE49-F238E27FC236}">
                <a16:creationId xmlns:a16="http://schemas.microsoft.com/office/drawing/2014/main" id="{E292331E-9DC5-D583-B354-17AB8C5AF3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4983" y="4596342"/>
            <a:ext cx="1497836" cy="2081739"/>
          </a:xfrm>
          <a:prstGeom prst="rect">
            <a:avLst/>
          </a:prstGeom>
        </p:spPr>
      </p:pic>
    </p:spTree>
    <p:extLst>
      <p:ext uri="{BB962C8B-B14F-4D97-AF65-F5344CB8AC3E}">
        <p14:creationId xmlns:p14="http://schemas.microsoft.com/office/powerpoint/2010/main" val="285315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215024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5/20/2024</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907067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5/20/2024</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545833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5/20/2024</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898763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5/20/2024</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2974638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5/20/2024</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193677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5/20/2024</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4230398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5/20/2024</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5" name="Picture 14" descr="A red white and blue logo&#10;&#10;Description automatically generated">
            <a:extLst>
              <a:ext uri="{FF2B5EF4-FFF2-40B4-BE49-F238E27FC236}">
                <a16:creationId xmlns:a16="http://schemas.microsoft.com/office/drawing/2014/main" id="{69BDF467-28B7-8020-A0BF-38F2EBB9256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7203" y="5764266"/>
            <a:ext cx="1682547" cy="813823"/>
          </a:xfrm>
          <a:prstGeom prst="rect">
            <a:avLst/>
          </a:prstGeom>
        </p:spPr>
      </p:pic>
    </p:spTree>
  </p:cSld>
  <p:clrMap bg1="lt1" tx1="dk1" bg2="lt2" tx2="dk2" accent1="accent1" accent2="accent2" accent3="accent3" accent4="accent4" accent5="accent5" accent6="accent6" hlink="hlink" folHlink="folHlink"/>
  <p:sldLayoutIdLst>
    <p:sldLayoutId id="2147483818" r:id="rId1"/>
    <p:sldLayoutId id="2147483819" r:id="rId2"/>
    <p:sldLayoutId id="2147483816" r:id="rId3"/>
    <p:sldLayoutId id="2147483820" r:id="rId4"/>
    <p:sldLayoutId id="2147483821" r:id="rId5"/>
    <p:sldLayoutId id="2147483822" r:id="rId6"/>
    <p:sldLayoutId id="2147483823" r:id="rId7"/>
    <p:sldLayoutId id="2147483824" r:id="rId8"/>
    <p:sldLayoutId id="2147483830" r:id="rId9"/>
    <p:sldLayoutId id="2147483825" r:id="rId10"/>
    <p:sldLayoutId id="2147483826" r:id="rId11"/>
    <p:sldLayoutId id="2147483827" r:id="rId12"/>
    <p:sldLayoutId id="2147483828" r:id="rId13"/>
    <p:sldLayoutId id="2147483829"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11" Type="http://schemas.openxmlformats.org/officeDocument/2006/relationships/image" Target="../media/image24.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jpg"/><Relationship Id="rId18" Type="http://schemas.openxmlformats.org/officeDocument/2006/relationships/image" Target="../media/image42.jpg"/><Relationship Id="rId3" Type="http://schemas.openxmlformats.org/officeDocument/2006/relationships/image" Target="../media/image27.jpg"/><Relationship Id="rId7" Type="http://schemas.openxmlformats.org/officeDocument/2006/relationships/image" Target="../media/image31.jpg"/><Relationship Id="rId12" Type="http://schemas.openxmlformats.org/officeDocument/2006/relationships/image" Target="../media/image36.jpg"/><Relationship Id="rId17" Type="http://schemas.openxmlformats.org/officeDocument/2006/relationships/image" Target="../media/image41.jpg"/><Relationship Id="rId2" Type="http://schemas.openxmlformats.org/officeDocument/2006/relationships/notesSlide" Target="../notesSlides/notesSlide5.xml"/><Relationship Id="rId16" Type="http://schemas.openxmlformats.org/officeDocument/2006/relationships/image" Target="../media/image40.jpg"/><Relationship Id="rId20" Type="http://schemas.openxmlformats.org/officeDocument/2006/relationships/image" Target="../media/image44.jpg"/><Relationship Id="rId1" Type="http://schemas.openxmlformats.org/officeDocument/2006/relationships/slideLayout" Target="../slideLayouts/slideLayout3.xml"/><Relationship Id="rId6" Type="http://schemas.openxmlformats.org/officeDocument/2006/relationships/image" Target="../media/image30.jpg"/><Relationship Id="rId11" Type="http://schemas.openxmlformats.org/officeDocument/2006/relationships/image" Target="../media/image35.jpg"/><Relationship Id="rId5" Type="http://schemas.openxmlformats.org/officeDocument/2006/relationships/image" Target="../media/image29.jpg"/><Relationship Id="rId15" Type="http://schemas.openxmlformats.org/officeDocument/2006/relationships/image" Target="../media/image39.jpg"/><Relationship Id="rId10" Type="http://schemas.openxmlformats.org/officeDocument/2006/relationships/image" Target="../media/image34.jpg"/><Relationship Id="rId19" Type="http://schemas.openxmlformats.org/officeDocument/2006/relationships/image" Target="../media/image43.jpg"/><Relationship Id="rId4" Type="http://schemas.openxmlformats.org/officeDocument/2006/relationships/image" Target="../media/image28.jpg"/><Relationship Id="rId9" Type="http://schemas.openxmlformats.org/officeDocument/2006/relationships/image" Target="../media/image33.jpg"/><Relationship Id="rId14" Type="http://schemas.openxmlformats.org/officeDocument/2006/relationships/image" Target="../media/image38.jp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63.jpg"/></Relationships>
</file>

<file path=ppt/slides/_rels/slide5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8.jpg"/><Relationship Id="rId4"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microsoft.com/office/2018/10/relationships/comments" Target="../comments/modernComment_139_999E01F.xml"/><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88842-D099-453D-83E3-38838F32098D}"/>
              </a:ext>
            </a:extLst>
          </p:cNvPr>
          <p:cNvSpPr>
            <a:spLocks noGrp="1"/>
          </p:cNvSpPr>
          <p:nvPr>
            <p:ph type="ctrTitle"/>
          </p:nvPr>
        </p:nvSpPr>
        <p:spPr/>
        <p:txBody>
          <a:bodyPr/>
          <a:lstStyle/>
          <a:p>
            <a:r>
              <a:rPr lang="en-US" dirty="0"/>
              <a:t>2024-26 NFHS girls gymnastics Rules PowerPoint</a:t>
            </a:r>
          </a:p>
        </p:txBody>
      </p:sp>
      <p:sp>
        <p:nvSpPr>
          <p:cNvPr id="4" name="Subtitle 3">
            <a:extLst>
              <a:ext uri="{FF2B5EF4-FFF2-40B4-BE49-F238E27FC236}">
                <a16:creationId xmlns:a16="http://schemas.microsoft.com/office/drawing/2014/main" id="{5446AC9A-1F48-4526-9DD1-AB4700D03743}"/>
              </a:ext>
            </a:extLst>
          </p:cNvPr>
          <p:cNvSpPr>
            <a:spLocks noGrp="1"/>
          </p:cNvSpPr>
          <p:nvPr>
            <p:ph type="subTitle" idx="1"/>
          </p:nvPr>
        </p:nvSpPr>
        <p:spPr/>
        <p:txBody>
          <a:bodyPr/>
          <a:lstStyle/>
          <a:p>
            <a:r>
              <a:rPr lang="en-US" altLang="en-US" dirty="0"/>
              <a:t>Rules Changes</a:t>
            </a:r>
          </a:p>
          <a:p>
            <a:r>
              <a:rPr lang="en-US" altLang="en-US" dirty="0"/>
              <a:t>Major Editorial Changes</a:t>
            </a:r>
          </a:p>
          <a:p>
            <a:r>
              <a:rPr lang="en-US" altLang="en-US" dirty="0"/>
              <a:t>Points of Emphasis</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CD4025-E2DF-C593-8B34-5BB3CFD28F03}"/>
              </a:ext>
            </a:extLst>
          </p:cNvPr>
          <p:cNvSpPr>
            <a:spLocks noGrp="1"/>
          </p:cNvSpPr>
          <p:nvPr>
            <p:ph type="title"/>
          </p:nvPr>
        </p:nvSpPr>
        <p:spPr/>
        <p:txBody>
          <a:bodyPr/>
          <a:lstStyle/>
          <a:p>
            <a:r>
              <a:rPr lang="en-US" dirty="0"/>
              <a:t>2024-2026 </a:t>
            </a:r>
            <a:r>
              <a:rPr lang="en-US" dirty="0" err="1"/>
              <a:t>nfhs</a:t>
            </a:r>
            <a:r>
              <a:rPr lang="en-US" dirty="0"/>
              <a:t> girls gymnastics RULES CHANGES</a:t>
            </a:r>
          </a:p>
        </p:txBody>
      </p:sp>
      <p:sp>
        <p:nvSpPr>
          <p:cNvPr id="5" name="Text Placeholder 4">
            <a:extLst>
              <a:ext uri="{FF2B5EF4-FFF2-40B4-BE49-F238E27FC236}">
                <a16:creationId xmlns:a16="http://schemas.microsoft.com/office/drawing/2014/main" id="{D94C38B0-1A65-F174-5A1E-BEAD604F269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27313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02AF3-5289-0849-8173-82B99889301E}"/>
              </a:ext>
            </a:extLst>
          </p:cNvPr>
          <p:cNvSpPr>
            <a:spLocks noGrp="1"/>
          </p:cNvSpPr>
          <p:nvPr>
            <p:ph type="title"/>
          </p:nvPr>
        </p:nvSpPr>
        <p:spPr/>
        <p:txBody>
          <a:bodyPr/>
          <a:lstStyle/>
          <a:p>
            <a:r>
              <a:rPr lang="en-US" dirty="0"/>
              <a:t>Rule 1 – definitions – safety zone mat</a:t>
            </a:r>
          </a:p>
        </p:txBody>
      </p:sp>
      <p:sp>
        <p:nvSpPr>
          <p:cNvPr id="3" name="Content Placeholder 2">
            <a:extLst>
              <a:ext uri="{FF2B5EF4-FFF2-40B4-BE49-F238E27FC236}">
                <a16:creationId xmlns:a16="http://schemas.microsoft.com/office/drawing/2014/main" id="{9563AEAE-8EC4-044D-AA51-7965CD914607}"/>
              </a:ext>
            </a:extLst>
          </p:cNvPr>
          <p:cNvSpPr>
            <a:spLocks noGrp="1"/>
          </p:cNvSpPr>
          <p:nvPr>
            <p:ph sz="half" idx="1"/>
          </p:nvPr>
        </p:nvSpPr>
        <p:spPr/>
        <p:txBody>
          <a:bodyPr/>
          <a:lstStyle/>
          <a:p>
            <a:r>
              <a:rPr lang="en-US" dirty="0"/>
              <a:t>When the safety zone mat is used it shall be placed against the sides and front of the board.</a:t>
            </a:r>
          </a:p>
        </p:txBody>
      </p:sp>
      <p:pic>
        <p:nvPicPr>
          <p:cNvPr id="7" name="Content Placeholder 6">
            <a:extLst>
              <a:ext uri="{FF2B5EF4-FFF2-40B4-BE49-F238E27FC236}">
                <a16:creationId xmlns:a16="http://schemas.microsoft.com/office/drawing/2014/main" id="{019D2942-F867-B74A-A590-6E79EEBEEC1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781882" y="1949450"/>
            <a:ext cx="3105236" cy="4525963"/>
          </a:xfrm>
        </p:spPr>
      </p:pic>
      <p:sp>
        <p:nvSpPr>
          <p:cNvPr id="5" name="Footer Placeholder 4">
            <a:extLst>
              <a:ext uri="{FF2B5EF4-FFF2-40B4-BE49-F238E27FC236}">
                <a16:creationId xmlns:a16="http://schemas.microsoft.com/office/drawing/2014/main" id="{9BC3A8CD-56CF-3743-A988-9823863F18ED}"/>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26823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6723-708A-F848-8DB8-AD0632411E01}"/>
              </a:ext>
            </a:extLst>
          </p:cNvPr>
          <p:cNvSpPr>
            <a:spLocks noGrp="1"/>
          </p:cNvSpPr>
          <p:nvPr>
            <p:ph type="title"/>
          </p:nvPr>
        </p:nvSpPr>
        <p:spPr/>
        <p:txBody>
          <a:bodyPr/>
          <a:lstStyle/>
          <a:p>
            <a:br>
              <a:rPr lang="en-US" dirty="0"/>
            </a:br>
            <a:r>
              <a:rPr lang="en-US" dirty="0"/>
              <a:t>Rule 6-1-2J, 7-1-2h:  Vault &amp; Uneven Bar equipment </a:t>
            </a:r>
            <a:br>
              <a:rPr lang="en-US" dirty="0"/>
            </a:br>
            <a:endParaRPr lang="en-US" dirty="0"/>
          </a:p>
        </p:txBody>
      </p:sp>
      <p:sp>
        <p:nvSpPr>
          <p:cNvPr id="3" name="Content Placeholder 2">
            <a:extLst>
              <a:ext uri="{FF2B5EF4-FFF2-40B4-BE49-F238E27FC236}">
                <a16:creationId xmlns:a16="http://schemas.microsoft.com/office/drawing/2014/main" id="{79472438-8366-4D44-B528-119EEFAC6169}"/>
              </a:ext>
            </a:extLst>
          </p:cNvPr>
          <p:cNvSpPr>
            <a:spLocks noGrp="1"/>
          </p:cNvSpPr>
          <p:nvPr>
            <p:ph sz="half" idx="1"/>
          </p:nvPr>
        </p:nvSpPr>
        <p:spPr/>
        <p:txBody>
          <a:bodyPr/>
          <a:lstStyle/>
          <a:p>
            <a:r>
              <a:rPr lang="en-US" sz="2600" dirty="0"/>
              <a:t>An alternate skill cushion made of softer foam (maximum of 4 feet x 6 feet x 8 inches) may only be used for timers during warm-ups for salto vaults.</a:t>
            </a:r>
          </a:p>
          <a:p>
            <a:r>
              <a:rPr lang="en-US" sz="2600" dirty="0"/>
              <a:t>Is allowed for bar releases only and must be removed immediately.</a:t>
            </a:r>
          </a:p>
          <a:p>
            <a:r>
              <a:rPr lang="en-US" sz="2600" dirty="0"/>
              <a:t>May not be used as a landing mat or for any other purpose on any apparatus.</a:t>
            </a:r>
          </a:p>
        </p:txBody>
      </p:sp>
      <p:pic>
        <p:nvPicPr>
          <p:cNvPr id="7" name="Content Placeholder 6">
            <a:extLst>
              <a:ext uri="{FF2B5EF4-FFF2-40B4-BE49-F238E27FC236}">
                <a16:creationId xmlns:a16="http://schemas.microsoft.com/office/drawing/2014/main" id="{4971D085-3676-F44A-B5F8-BA9C2D0AE50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24806" y="1949450"/>
            <a:ext cx="4019387" cy="4525963"/>
          </a:xfrm>
        </p:spPr>
      </p:pic>
      <p:sp>
        <p:nvSpPr>
          <p:cNvPr id="5" name="Footer Placeholder 4">
            <a:extLst>
              <a:ext uri="{FF2B5EF4-FFF2-40B4-BE49-F238E27FC236}">
                <a16:creationId xmlns:a16="http://schemas.microsoft.com/office/drawing/2014/main" id="{B79B3A04-FC5B-0148-B608-F2D665AF5BA0}"/>
              </a:ext>
            </a:extLst>
          </p:cNvPr>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850880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9195B-B010-9648-A06A-3E5F681AC201}"/>
              </a:ext>
            </a:extLst>
          </p:cNvPr>
          <p:cNvSpPr>
            <a:spLocks noGrp="1"/>
          </p:cNvSpPr>
          <p:nvPr>
            <p:ph type="title"/>
          </p:nvPr>
        </p:nvSpPr>
        <p:spPr/>
        <p:txBody>
          <a:bodyPr/>
          <a:lstStyle/>
          <a:p>
            <a:r>
              <a:rPr lang="en-US" dirty="0"/>
              <a:t>Rule 2-1-4:  Officials</a:t>
            </a:r>
          </a:p>
        </p:txBody>
      </p:sp>
      <p:sp>
        <p:nvSpPr>
          <p:cNvPr id="3" name="Content Placeholder 2">
            <a:extLst>
              <a:ext uri="{FF2B5EF4-FFF2-40B4-BE49-F238E27FC236}">
                <a16:creationId xmlns:a16="http://schemas.microsoft.com/office/drawing/2014/main" id="{3DF688B3-C451-E04F-A982-1FECE5F62894}"/>
              </a:ext>
            </a:extLst>
          </p:cNvPr>
          <p:cNvSpPr>
            <a:spLocks noGrp="1"/>
          </p:cNvSpPr>
          <p:nvPr>
            <p:ph idx="1"/>
          </p:nvPr>
        </p:nvSpPr>
        <p:spPr/>
        <p:txBody>
          <a:bodyPr/>
          <a:lstStyle/>
          <a:p>
            <a:r>
              <a:rPr lang="en-US" dirty="0"/>
              <a:t>No official shall use any form of alcohol or tobacco, or be under the influence of (i.e., impaired by) a controlled or illicit substance(s), beginning with arrival at the competition site until departure following the completion of the meet.</a:t>
            </a:r>
          </a:p>
        </p:txBody>
      </p:sp>
      <p:sp>
        <p:nvSpPr>
          <p:cNvPr id="4" name="Footer Placeholder 3">
            <a:extLst>
              <a:ext uri="{FF2B5EF4-FFF2-40B4-BE49-F238E27FC236}">
                <a16:creationId xmlns:a16="http://schemas.microsoft.com/office/drawing/2014/main" id="{89000E34-ACE7-9345-8D82-99C1E03917B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35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69F74-5766-474F-A366-75E6DDAABCAB}"/>
              </a:ext>
            </a:extLst>
          </p:cNvPr>
          <p:cNvSpPr>
            <a:spLocks noGrp="1"/>
          </p:cNvSpPr>
          <p:nvPr>
            <p:ph type="title"/>
          </p:nvPr>
        </p:nvSpPr>
        <p:spPr/>
        <p:txBody>
          <a:bodyPr/>
          <a:lstStyle/>
          <a:p>
            <a:r>
              <a:rPr lang="en-US" dirty="0"/>
              <a:t>Rule 2-2-1b (9):  equipment failure or interference</a:t>
            </a:r>
          </a:p>
        </p:txBody>
      </p:sp>
      <p:sp>
        <p:nvSpPr>
          <p:cNvPr id="3" name="Content Placeholder 2">
            <a:extLst>
              <a:ext uri="{FF2B5EF4-FFF2-40B4-BE49-F238E27FC236}">
                <a16:creationId xmlns:a16="http://schemas.microsoft.com/office/drawing/2014/main" id="{004C9176-BAFB-8F41-9A4F-336162CC7C12}"/>
              </a:ext>
            </a:extLst>
          </p:cNvPr>
          <p:cNvSpPr>
            <a:spLocks noGrp="1"/>
          </p:cNvSpPr>
          <p:nvPr>
            <p:ph idx="1"/>
          </p:nvPr>
        </p:nvSpPr>
        <p:spPr/>
        <p:txBody>
          <a:bodyPr/>
          <a:lstStyle/>
          <a:p>
            <a:r>
              <a:rPr lang="en-US" sz="2100" dirty="0"/>
              <a:t>If there is equipment failure or interference beyond the control of the gymnast, the gymnast may stop immediately and request permission from the chief judge to continue from the point of interruption after the problem is corrected.</a:t>
            </a:r>
          </a:p>
          <a:p>
            <a:r>
              <a:rPr lang="en-US" sz="2100" dirty="0"/>
              <a:t>On floor exercise, the gymnast may choose to complete the routine and then decide whether to resume the routine at the point of the music failure or accept the score given.  The score will not be flashed until a decision is made.</a:t>
            </a:r>
          </a:p>
          <a:p>
            <a:pPr lvl="1"/>
            <a:r>
              <a:rPr lang="en-US" sz="2000" dirty="0"/>
              <a:t>if the decision is to accept the score, no deduction for music failure shall be taken</a:t>
            </a:r>
          </a:p>
          <a:p>
            <a:pPr marL="400050"/>
            <a:r>
              <a:rPr lang="en-US" sz="2100" dirty="0"/>
              <a:t>If problem was due to the responsibility of the gymnast, the gymnast may leave the equipment to fix the problem and then remount to continue the routine.</a:t>
            </a:r>
          </a:p>
          <a:p>
            <a:pPr marL="914400" lvl="1" indent="-457200"/>
            <a:r>
              <a:rPr lang="en-US" sz="2000" dirty="0"/>
              <a:t>the gymnast will receive a 0.50 deduction for leaving the apparatus before the end of the routine either intentionally or due to a fall</a:t>
            </a:r>
          </a:p>
          <a:p>
            <a:pPr marL="914400" lvl="1" indent="-457200"/>
            <a:r>
              <a:rPr lang="en-US" sz="2000" dirty="0"/>
              <a:t>the gymnast has 45 seconds to correct the problem and remount the apparatus</a:t>
            </a:r>
          </a:p>
        </p:txBody>
      </p:sp>
      <p:sp>
        <p:nvSpPr>
          <p:cNvPr id="4" name="Footer Placeholder 3">
            <a:extLst>
              <a:ext uri="{FF2B5EF4-FFF2-40B4-BE49-F238E27FC236}">
                <a16:creationId xmlns:a16="http://schemas.microsoft.com/office/drawing/2014/main" id="{CA0A1744-CE98-A34B-9C3D-222B0493E39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93656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0068-3FB9-124E-90E7-35415883685D}"/>
              </a:ext>
            </a:extLst>
          </p:cNvPr>
          <p:cNvSpPr>
            <a:spLocks noGrp="1"/>
          </p:cNvSpPr>
          <p:nvPr>
            <p:ph type="title"/>
          </p:nvPr>
        </p:nvSpPr>
        <p:spPr/>
        <p:txBody>
          <a:bodyPr/>
          <a:lstStyle/>
          <a:p>
            <a:r>
              <a:rPr lang="en-US" dirty="0"/>
              <a:t>Rule 2-2b (10), 6-5-2e, 7-3-7f, 8-3-7g, 9-3-7g:  Improper uniform warning</a:t>
            </a:r>
          </a:p>
        </p:txBody>
      </p:sp>
      <p:sp>
        <p:nvSpPr>
          <p:cNvPr id="3" name="Content Placeholder 2">
            <a:extLst>
              <a:ext uri="{FF2B5EF4-FFF2-40B4-BE49-F238E27FC236}">
                <a16:creationId xmlns:a16="http://schemas.microsoft.com/office/drawing/2014/main" id="{275A0888-25BE-3B47-88CB-3EDB8281A7EC}"/>
              </a:ext>
            </a:extLst>
          </p:cNvPr>
          <p:cNvSpPr>
            <a:spLocks noGrp="1"/>
          </p:cNvSpPr>
          <p:nvPr>
            <p:ph idx="1"/>
          </p:nvPr>
        </p:nvSpPr>
        <p:spPr/>
        <p:txBody>
          <a:bodyPr/>
          <a:lstStyle/>
          <a:p>
            <a:r>
              <a:rPr lang="en-US" dirty="0"/>
              <a:t>The chief judge issues a warning to the coach of the improper uniform so the gymnast has the opportunity to correct the improper uniform prior to competing on the next event.</a:t>
            </a:r>
          </a:p>
          <a:p>
            <a:r>
              <a:rPr lang="en-US" dirty="0"/>
              <a:t>If the uniform violation is not corrected before competing on the next event, the chief judge deducts 0.20 from the average score.</a:t>
            </a:r>
          </a:p>
          <a:p>
            <a:r>
              <a:rPr lang="en-US" dirty="0"/>
              <a:t>This deduction is taken only one time during the meet.</a:t>
            </a:r>
          </a:p>
        </p:txBody>
      </p:sp>
      <p:sp>
        <p:nvSpPr>
          <p:cNvPr id="4" name="Footer Placeholder 3">
            <a:extLst>
              <a:ext uri="{FF2B5EF4-FFF2-40B4-BE49-F238E27FC236}">
                <a16:creationId xmlns:a16="http://schemas.microsoft.com/office/drawing/2014/main" id="{94570854-A7C0-2343-8BE4-AB3184CEBE0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62664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B6C15-AAFD-5D4E-B448-AA1270C18A80}"/>
              </a:ext>
            </a:extLst>
          </p:cNvPr>
          <p:cNvSpPr>
            <a:spLocks noGrp="1"/>
          </p:cNvSpPr>
          <p:nvPr>
            <p:ph type="title"/>
          </p:nvPr>
        </p:nvSpPr>
        <p:spPr/>
        <p:txBody>
          <a:bodyPr/>
          <a:lstStyle/>
          <a:p>
            <a:r>
              <a:rPr lang="en-US" dirty="0"/>
              <a:t>Rule 3-3-4b:  Earrings</a:t>
            </a:r>
          </a:p>
        </p:txBody>
      </p:sp>
      <p:sp>
        <p:nvSpPr>
          <p:cNvPr id="3" name="Content Placeholder 2">
            <a:extLst>
              <a:ext uri="{FF2B5EF4-FFF2-40B4-BE49-F238E27FC236}">
                <a16:creationId xmlns:a16="http://schemas.microsoft.com/office/drawing/2014/main" id="{7AD8F87B-6440-E84E-AF48-8671C2F18D5B}"/>
              </a:ext>
            </a:extLst>
          </p:cNvPr>
          <p:cNvSpPr>
            <a:spLocks noGrp="1"/>
          </p:cNvSpPr>
          <p:nvPr>
            <p:ph idx="1"/>
          </p:nvPr>
        </p:nvSpPr>
        <p:spPr/>
        <p:txBody>
          <a:bodyPr/>
          <a:lstStyle/>
          <a:p>
            <a:r>
              <a:rPr lang="en-US" dirty="0"/>
              <a:t>Jewelry is prohibited.  </a:t>
            </a:r>
          </a:p>
          <a:p>
            <a:pPr lvl="1"/>
            <a:r>
              <a:rPr lang="en-US" dirty="0"/>
              <a:t>religious medals and medical alert medals are not considered jewelry but shall be taped to the body.</a:t>
            </a:r>
          </a:p>
          <a:p>
            <a:r>
              <a:rPr lang="en-US" dirty="0"/>
              <a:t>EXCEPTION:  Athletes may wear stud earrings not to exceed one per ear.</a:t>
            </a:r>
          </a:p>
          <a:p>
            <a:r>
              <a:rPr lang="en-US" dirty="0"/>
              <a:t>Other body piercings are not allowed.</a:t>
            </a:r>
          </a:p>
        </p:txBody>
      </p:sp>
      <p:sp>
        <p:nvSpPr>
          <p:cNvPr id="4" name="Footer Placeholder 3">
            <a:extLst>
              <a:ext uri="{FF2B5EF4-FFF2-40B4-BE49-F238E27FC236}">
                <a16:creationId xmlns:a16="http://schemas.microsoft.com/office/drawing/2014/main" id="{397FAE29-D725-214E-9F8C-06BA874E787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68313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8D6D-40BD-7142-98CE-B8BE288A77DE}"/>
              </a:ext>
            </a:extLst>
          </p:cNvPr>
          <p:cNvSpPr>
            <a:spLocks noGrp="1"/>
          </p:cNvSpPr>
          <p:nvPr>
            <p:ph type="title"/>
          </p:nvPr>
        </p:nvSpPr>
        <p:spPr/>
        <p:txBody>
          <a:bodyPr/>
          <a:lstStyle/>
          <a:p>
            <a:r>
              <a:rPr lang="en-US" dirty="0"/>
              <a:t>Rule 4-1-2E (3):  Back-to-back Superior credit</a:t>
            </a:r>
          </a:p>
        </p:txBody>
      </p:sp>
      <p:sp>
        <p:nvSpPr>
          <p:cNvPr id="3" name="Content Placeholder 2">
            <a:extLst>
              <a:ext uri="{FF2B5EF4-FFF2-40B4-BE49-F238E27FC236}">
                <a16:creationId xmlns:a16="http://schemas.microsoft.com/office/drawing/2014/main" id="{F37E9D6D-917A-A54F-B87A-8CFC2B64B26B}"/>
              </a:ext>
            </a:extLst>
          </p:cNvPr>
          <p:cNvSpPr>
            <a:spLocks noGrp="1"/>
          </p:cNvSpPr>
          <p:nvPr>
            <p:ph idx="1"/>
          </p:nvPr>
        </p:nvSpPr>
        <p:spPr/>
        <p:txBody>
          <a:bodyPr/>
          <a:lstStyle/>
          <a:p>
            <a:r>
              <a:rPr lang="en-US" dirty="0"/>
              <a:t>A single element in a series may be counted twice to receive BBS credit.</a:t>
            </a:r>
          </a:p>
          <a:p>
            <a:r>
              <a:rPr lang="en-US" dirty="0"/>
              <a:t>In a </a:t>
            </a:r>
            <a:r>
              <a:rPr lang="en-US" u="sng" dirty="0"/>
              <a:t>direct connection </a:t>
            </a:r>
            <a:r>
              <a:rPr lang="en-US" dirty="0"/>
              <a:t>of three or more elements, the second element in the series may be used twice when awarding BBS credit.</a:t>
            </a:r>
          </a:p>
          <a:p>
            <a:pPr lvl="1"/>
            <a:r>
              <a:rPr lang="en-US" dirty="0"/>
              <a:t>in a series of three, the middle element may be connected to the first element in the series for BBS credit in Bonus</a:t>
            </a:r>
          </a:p>
          <a:p>
            <a:pPr lvl="1"/>
            <a:r>
              <a:rPr lang="en-US" dirty="0"/>
              <a:t>the middle element may also be connected to the third element in the series for BBS credit in Bonus</a:t>
            </a:r>
          </a:p>
        </p:txBody>
      </p:sp>
      <p:sp>
        <p:nvSpPr>
          <p:cNvPr id="4" name="Footer Placeholder 3">
            <a:extLst>
              <a:ext uri="{FF2B5EF4-FFF2-40B4-BE49-F238E27FC236}">
                <a16:creationId xmlns:a16="http://schemas.microsoft.com/office/drawing/2014/main" id="{478DA40F-45CF-634A-BEC9-B763AC80698C}"/>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312443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8D6D-40BD-7142-98CE-B8BE288A77DE}"/>
              </a:ext>
            </a:extLst>
          </p:cNvPr>
          <p:cNvSpPr>
            <a:spLocks noGrp="1"/>
          </p:cNvSpPr>
          <p:nvPr>
            <p:ph type="title"/>
          </p:nvPr>
        </p:nvSpPr>
        <p:spPr/>
        <p:txBody>
          <a:bodyPr/>
          <a:lstStyle/>
          <a:p>
            <a:r>
              <a:rPr lang="en-US" dirty="0"/>
              <a:t>Rule 4-1-2E (3):  Back-to-back Superior credit examples</a:t>
            </a:r>
          </a:p>
        </p:txBody>
      </p:sp>
      <p:sp>
        <p:nvSpPr>
          <p:cNvPr id="3" name="Content Placeholder 2">
            <a:extLst>
              <a:ext uri="{FF2B5EF4-FFF2-40B4-BE49-F238E27FC236}">
                <a16:creationId xmlns:a16="http://schemas.microsoft.com/office/drawing/2014/main" id="{F37E9D6D-917A-A54F-B87A-8CFC2B64B26B}"/>
              </a:ext>
            </a:extLst>
          </p:cNvPr>
          <p:cNvSpPr>
            <a:spLocks noGrp="1"/>
          </p:cNvSpPr>
          <p:nvPr>
            <p:ph idx="1"/>
          </p:nvPr>
        </p:nvSpPr>
        <p:spPr>
          <a:xfrm>
            <a:off x="1812471" y="1989139"/>
            <a:ext cx="10176330" cy="4338637"/>
          </a:xfrm>
        </p:spPr>
        <p:txBody>
          <a:bodyPr/>
          <a:lstStyle/>
          <a:p>
            <a:r>
              <a:rPr lang="en-US" sz="2400" dirty="0"/>
              <a:t>UB Example ➞ long hang kip, long hang kip, giant, layout flyaway dismount</a:t>
            </a:r>
          </a:p>
          <a:p>
            <a:pPr marL="457200" lvl="1" indent="0">
              <a:buNone/>
            </a:pPr>
            <a:r>
              <a:rPr lang="en-US" dirty="0"/>
              <a:t>                                        </a:t>
            </a:r>
            <a:r>
              <a:rPr lang="en-US" dirty="0">
                <a:solidFill>
                  <a:schemeClr val="accent5">
                    <a:lumMod val="60000"/>
                    <a:lumOff val="40000"/>
                  </a:schemeClr>
                </a:solidFill>
              </a:rPr>
              <a:t>S           +               S    +     HS         +          HS</a:t>
            </a:r>
          </a:p>
          <a:p>
            <a:pPr marL="457200" lvl="1" indent="0">
              <a:buNone/>
            </a:pPr>
            <a:r>
              <a:rPr lang="en-US" dirty="0"/>
              <a:t>                                                 </a:t>
            </a:r>
            <a:r>
              <a:rPr lang="en-US" dirty="0">
                <a:solidFill>
                  <a:srgbClr val="D50032"/>
                </a:solidFill>
              </a:rPr>
              <a:t>LL BBS</a:t>
            </a:r>
            <a:r>
              <a:rPr lang="en-US" dirty="0"/>
              <a:t>            </a:t>
            </a:r>
            <a:r>
              <a:rPr lang="en-US" dirty="0">
                <a:solidFill>
                  <a:srgbClr val="FF0000"/>
                </a:solidFill>
              </a:rPr>
              <a:t>LL BBS</a:t>
            </a:r>
            <a:r>
              <a:rPr lang="en-US" dirty="0"/>
              <a:t>         </a:t>
            </a:r>
            <a:r>
              <a:rPr lang="en-US" dirty="0">
                <a:solidFill>
                  <a:srgbClr val="D50032"/>
                </a:solidFill>
              </a:rPr>
              <a:t>HL BBS</a:t>
            </a:r>
          </a:p>
          <a:p>
            <a:endParaRPr lang="en-US" sz="2400" dirty="0"/>
          </a:p>
          <a:p>
            <a:r>
              <a:rPr lang="en-US" sz="2400" dirty="0"/>
              <a:t>BB</a:t>
            </a:r>
            <a:r>
              <a:rPr lang="en-US" sz="2400" dirty="0">
                <a:solidFill>
                  <a:srgbClr val="D50032"/>
                </a:solidFill>
              </a:rPr>
              <a:t> </a:t>
            </a:r>
            <a:r>
              <a:rPr lang="en-US" sz="2400" dirty="0"/>
              <a:t>Example ➞ back handspring, back handspring, layout back dismount</a:t>
            </a:r>
          </a:p>
          <a:p>
            <a:pPr marL="0" indent="0">
              <a:buNone/>
            </a:pPr>
            <a:r>
              <a:rPr lang="en-US" sz="2400" dirty="0"/>
              <a:t>                                              </a:t>
            </a:r>
            <a:r>
              <a:rPr lang="en-US" sz="2400" dirty="0">
                <a:solidFill>
                  <a:schemeClr val="accent5">
                    <a:lumMod val="60000"/>
                    <a:lumOff val="40000"/>
                  </a:schemeClr>
                </a:solidFill>
              </a:rPr>
              <a:t>S          +               S             +                   S</a:t>
            </a:r>
          </a:p>
          <a:p>
            <a:pPr marL="0" indent="0">
              <a:buNone/>
            </a:pPr>
            <a:r>
              <a:rPr lang="en-US" sz="2400" dirty="0">
                <a:solidFill>
                  <a:schemeClr val="accent5">
                    <a:lumMod val="60000"/>
                    <a:lumOff val="40000"/>
                  </a:schemeClr>
                </a:solidFill>
              </a:rPr>
              <a:t>                                                        </a:t>
            </a:r>
            <a:r>
              <a:rPr lang="en-US" sz="2400" dirty="0">
                <a:solidFill>
                  <a:srgbClr val="FF0000"/>
                </a:solidFill>
              </a:rPr>
              <a:t>LL BBS                   LL BBS</a:t>
            </a:r>
          </a:p>
          <a:p>
            <a:endParaRPr lang="en-US" sz="2400" dirty="0"/>
          </a:p>
          <a:p>
            <a:r>
              <a:rPr lang="en-US" sz="2400" dirty="0"/>
              <a:t>FX Example ➞ aerial round-off, flic flac, flic flac, salto backward w/ full twist</a:t>
            </a:r>
          </a:p>
          <a:p>
            <a:pPr marL="0" indent="0">
              <a:buNone/>
            </a:pPr>
            <a:r>
              <a:rPr lang="en-US" sz="2400" dirty="0"/>
              <a:t>                                              </a:t>
            </a:r>
            <a:r>
              <a:rPr lang="en-US" sz="2400" dirty="0">
                <a:solidFill>
                  <a:schemeClr val="accent5">
                    <a:lumMod val="60000"/>
                    <a:lumOff val="40000"/>
                  </a:schemeClr>
                </a:solidFill>
              </a:rPr>
              <a:t>S           +              S             +                   HS</a:t>
            </a:r>
          </a:p>
          <a:p>
            <a:pPr marL="0" indent="0">
              <a:buNone/>
            </a:pPr>
            <a:r>
              <a:rPr lang="en-US" sz="2400" dirty="0">
                <a:solidFill>
                  <a:schemeClr val="accent5">
                    <a:lumMod val="60000"/>
                    <a:lumOff val="40000"/>
                  </a:schemeClr>
                </a:solidFill>
              </a:rPr>
              <a:t>                                                        </a:t>
            </a:r>
            <a:r>
              <a:rPr lang="en-US" sz="2400" dirty="0">
                <a:solidFill>
                  <a:srgbClr val="FF0000"/>
                </a:solidFill>
              </a:rPr>
              <a:t>LL BBS                  LL BBS</a:t>
            </a:r>
            <a:endParaRPr lang="en-US" sz="2400" dirty="0"/>
          </a:p>
        </p:txBody>
      </p:sp>
      <p:sp>
        <p:nvSpPr>
          <p:cNvPr id="4" name="Footer Placeholder 3">
            <a:extLst>
              <a:ext uri="{FF2B5EF4-FFF2-40B4-BE49-F238E27FC236}">
                <a16:creationId xmlns:a16="http://schemas.microsoft.com/office/drawing/2014/main" id="{478DA40F-45CF-634A-BEC9-B763AC80698C}"/>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281362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2FA6-B688-B342-986B-2F7B555C5E4E}"/>
              </a:ext>
            </a:extLst>
          </p:cNvPr>
          <p:cNvSpPr>
            <a:spLocks noGrp="1"/>
          </p:cNvSpPr>
          <p:nvPr>
            <p:ph type="title"/>
          </p:nvPr>
        </p:nvSpPr>
        <p:spPr/>
        <p:txBody>
          <a:bodyPr/>
          <a:lstStyle/>
          <a:p>
            <a:r>
              <a:rPr lang="en-US" dirty="0"/>
              <a:t>Rule 4-1-2E (4b):  Back-to-back superiors on beam</a:t>
            </a:r>
          </a:p>
        </p:txBody>
      </p:sp>
      <p:sp>
        <p:nvSpPr>
          <p:cNvPr id="3" name="Content Placeholder 2">
            <a:extLst>
              <a:ext uri="{FF2B5EF4-FFF2-40B4-BE49-F238E27FC236}">
                <a16:creationId xmlns:a16="http://schemas.microsoft.com/office/drawing/2014/main" id="{1EC24B51-B78F-C040-B57B-A1D5C0D5B26D}"/>
              </a:ext>
            </a:extLst>
          </p:cNvPr>
          <p:cNvSpPr>
            <a:spLocks noGrp="1"/>
          </p:cNvSpPr>
          <p:nvPr>
            <p:ph idx="1"/>
          </p:nvPr>
        </p:nvSpPr>
        <p:spPr/>
        <p:txBody>
          <a:bodyPr/>
          <a:lstStyle/>
          <a:p>
            <a:r>
              <a:rPr lang="en-US" dirty="0"/>
              <a:t>On beam only, when awarding BBS credit for a series that includes dance, the dance elements shall come from Groups 1, 2 or 3.  </a:t>
            </a:r>
          </a:p>
          <a:p>
            <a:pPr lvl="1"/>
            <a:r>
              <a:rPr lang="en-US" dirty="0"/>
              <a:t>dance balances and body waves may not be used</a:t>
            </a:r>
          </a:p>
          <a:p>
            <a:pPr marL="0" indent="0">
              <a:buNone/>
            </a:pPr>
            <a:r>
              <a:rPr lang="en-US" dirty="0"/>
              <a:t> </a:t>
            </a:r>
          </a:p>
        </p:txBody>
      </p:sp>
      <p:sp>
        <p:nvSpPr>
          <p:cNvPr id="4" name="Footer Placeholder 3">
            <a:extLst>
              <a:ext uri="{FF2B5EF4-FFF2-40B4-BE49-F238E27FC236}">
                <a16:creationId xmlns:a16="http://schemas.microsoft.com/office/drawing/2014/main" id="{52C4FA06-CB71-5A43-9197-6EE63FBFD2F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52252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CA7D-CE1E-477E-A515-EC60E62B933A}"/>
              </a:ext>
            </a:extLst>
          </p:cNvPr>
          <p:cNvSpPr>
            <a:spLocks noGrp="1"/>
          </p:cNvSpPr>
          <p:nvPr>
            <p:ph type="title"/>
          </p:nvPr>
        </p:nvSpPr>
        <p:spPr/>
        <p:txBody>
          <a:bodyPr/>
          <a:lstStyle/>
          <a:p>
            <a:pPr>
              <a:defRPr/>
            </a:pPr>
            <a:r>
              <a:rPr lang="en-US" dirty="0"/>
              <a:t>National Federation of </a:t>
            </a:r>
            <a:br>
              <a:rPr lang="en-US" dirty="0"/>
            </a:br>
            <a:r>
              <a:rPr lang="en-US" dirty="0"/>
              <a:t>State High School Associations</a:t>
            </a:r>
          </a:p>
        </p:txBody>
      </p:sp>
      <p:sp>
        <p:nvSpPr>
          <p:cNvPr id="21507" name="Content Placeholder 2">
            <a:extLst>
              <a:ext uri="{FF2B5EF4-FFF2-40B4-BE49-F238E27FC236}">
                <a16:creationId xmlns:a16="http://schemas.microsoft.com/office/drawing/2014/main" id="{6ABCCFEB-262C-4707-9393-47F1189CAFF9}"/>
              </a:ext>
            </a:extLst>
          </p:cNvPr>
          <p:cNvSpPr>
            <a:spLocks noGrp="1" noChangeArrowheads="1"/>
          </p:cNvSpPr>
          <p:nvPr>
            <p:ph idx="1"/>
          </p:nvPr>
        </p:nvSpPr>
        <p:spPr/>
        <p:txBody>
          <a:bodyPr/>
          <a:lstStyle/>
          <a:p>
            <a:r>
              <a:rPr lang="en-US" altLang="en-US" sz="2400"/>
              <a:t>NFHS (located in Indianapolis, IN – Est. 1920):</a:t>
            </a:r>
          </a:p>
          <a:p>
            <a:pPr lvl="1"/>
            <a:r>
              <a:rPr lang="en-US" altLang="en-US" sz="2200"/>
              <a:t>National leader and advocate for </a:t>
            </a:r>
            <a:br>
              <a:rPr lang="en-US" altLang="en-US" sz="2200"/>
            </a:br>
            <a:r>
              <a:rPr lang="en-US" altLang="en-US" sz="2200"/>
              <a:t>high school athletics and </a:t>
            </a:r>
            <a:br>
              <a:rPr lang="en-US" altLang="en-US" sz="2200"/>
            </a:br>
            <a:r>
              <a:rPr lang="en-US" altLang="en-US" sz="2200"/>
              <a:t>performing arts programs.</a:t>
            </a:r>
          </a:p>
          <a:p>
            <a:pPr lvl="1"/>
            <a:r>
              <a:rPr lang="en-US" altLang="en-US" sz="2200"/>
              <a:t>Serves 51 state associations, 19,500 </a:t>
            </a:r>
            <a:br>
              <a:rPr lang="en-US" altLang="en-US" sz="2200"/>
            </a:br>
            <a:r>
              <a:rPr lang="en-US" altLang="en-US" sz="2200"/>
              <a:t>high schools and 12 million student </a:t>
            </a:r>
            <a:br>
              <a:rPr lang="en-US" altLang="en-US" sz="2200"/>
            </a:br>
            <a:r>
              <a:rPr lang="en-US" altLang="en-US" sz="2200"/>
              <a:t>participants.</a:t>
            </a:r>
          </a:p>
          <a:p>
            <a:pPr lvl="1"/>
            <a:r>
              <a:rPr lang="en-US" altLang="en-US" sz="2200"/>
              <a:t>Writes playing rules for 17 high school </a:t>
            </a:r>
            <a:br>
              <a:rPr lang="en-US" altLang="en-US" sz="2200"/>
            </a:br>
            <a:r>
              <a:rPr lang="en-US" altLang="en-US" sz="2200"/>
              <a:t>sports for boys and girls.</a:t>
            </a:r>
          </a:p>
          <a:p>
            <a:pPr lvl="1"/>
            <a:r>
              <a:rPr lang="en-US" altLang="en-US" sz="2200"/>
              <a:t>Offers online education courses for high school coaches, </a:t>
            </a:r>
            <a:br>
              <a:rPr lang="en-US" altLang="en-US" sz="2200"/>
            </a:br>
            <a:r>
              <a:rPr lang="en-US" altLang="en-US" sz="2200"/>
              <a:t>officials, parents, students and others.</a:t>
            </a:r>
          </a:p>
          <a:p>
            <a:pPr lvl="1"/>
            <a:r>
              <a:rPr lang="en-US" altLang="en-US" sz="2200"/>
              <a:t>Ensures that students have opportunity to enjoy healthy participation, achievement and good sportsmanship in education-based athletics.</a:t>
            </a:r>
          </a:p>
        </p:txBody>
      </p:sp>
      <p:sp>
        <p:nvSpPr>
          <p:cNvPr id="4" name="Footer Placeholder 3">
            <a:extLst>
              <a:ext uri="{FF2B5EF4-FFF2-40B4-BE49-F238E27FC236}">
                <a16:creationId xmlns:a16="http://schemas.microsoft.com/office/drawing/2014/main" id="{B83D9D80-4CAC-4163-AB25-77D2EBBC87F1}"/>
              </a:ext>
            </a:extLst>
          </p:cNvPr>
          <p:cNvSpPr>
            <a:spLocks noGrp="1"/>
          </p:cNvSpPr>
          <p:nvPr>
            <p:ph type="ftr" sz="quarter" idx="11"/>
          </p:nvPr>
        </p:nvSpPr>
        <p:spPr/>
        <p:txBody>
          <a:bodyPr/>
          <a:lstStyle/>
          <a:p>
            <a:pPr>
              <a:defRPr/>
            </a:pPr>
            <a:r>
              <a:rPr lang="en-US"/>
              <a:t>www.nfhs.org</a:t>
            </a:r>
          </a:p>
        </p:txBody>
      </p:sp>
      <p:pic>
        <p:nvPicPr>
          <p:cNvPr id="6" name="Picture 5" descr="Map&#10;&#10;Description automatically generated">
            <a:extLst>
              <a:ext uri="{FF2B5EF4-FFF2-40B4-BE49-F238E27FC236}">
                <a16:creationId xmlns:a16="http://schemas.microsoft.com/office/drawing/2014/main" id="{943DCE0A-A7CC-4FD8-F8B3-9C3461F64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2984" y="2578396"/>
            <a:ext cx="4629016" cy="231258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1A594-E5EB-5749-A6CC-24B4954D14F5}"/>
              </a:ext>
            </a:extLst>
          </p:cNvPr>
          <p:cNvSpPr>
            <a:spLocks noGrp="1"/>
          </p:cNvSpPr>
          <p:nvPr>
            <p:ph type="title"/>
          </p:nvPr>
        </p:nvSpPr>
        <p:spPr>
          <a:xfrm>
            <a:off x="1940986" y="555171"/>
            <a:ext cx="10047816" cy="1109887"/>
          </a:xfrm>
        </p:spPr>
        <p:txBody>
          <a:bodyPr>
            <a:normAutofit fontScale="90000"/>
          </a:bodyPr>
          <a:lstStyle/>
          <a:p>
            <a:br>
              <a:rPr lang="en-US" dirty="0"/>
            </a:br>
            <a:r>
              <a:rPr lang="en-US" dirty="0"/>
              <a:t>Rule 6-1-1e, 6-1-2F:  vault--substances on the vault table and hand placement mat</a:t>
            </a:r>
            <a:br>
              <a:rPr lang="en-US" dirty="0"/>
            </a:br>
            <a:endParaRPr lang="en-US" dirty="0"/>
          </a:p>
        </p:txBody>
      </p:sp>
      <p:sp>
        <p:nvSpPr>
          <p:cNvPr id="3" name="Content Placeholder 2">
            <a:extLst>
              <a:ext uri="{FF2B5EF4-FFF2-40B4-BE49-F238E27FC236}">
                <a16:creationId xmlns:a16="http://schemas.microsoft.com/office/drawing/2014/main" id="{FEA15129-B33E-7541-9770-73AA9C869FAF}"/>
              </a:ext>
            </a:extLst>
          </p:cNvPr>
          <p:cNvSpPr>
            <a:spLocks noGrp="1"/>
          </p:cNvSpPr>
          <p:nvPr>
            <p:ph idx="1"/>
          </p:nvPr>
        </p:nvSpPr>
        <p:spPr/>
        <p:txBody>
          <a:bodyPr/>
          <a:lstStyle/>
          <a:p>
            <a:r>
              <a:rPr lang="en-US" dirty="0"/>
              <a:t>The use of tape, chalk or other substance is not permitted on the vault table.</a:t>
            </a:r>
          </a:p>
          <a:p>
            <a:r>
              <a:rPr lang="en-US" dirty="0"/>
              <a:t>The use of tape is not permitted on the hand placement mat.  Chalk may be used on the hand placement mat.</a:t>
            </a:r>
          </a:p>
        </p:txBody>
      </p:sp>
      <p:sp>
        <p:nvSpPr>
          <p:cNvPr id="4" name="Footer Placeholder 3">
            <a:extLst>
              <a:ext uri="{FF2B5EF4-FFF2-40B4-BE49-F238E27FC236}">
                <a16:creationId xmlns:a16="http://schemas.microsoft.com/office/drawing/2014/main" id="{A8E94B9E-6160-744F-9A55-94AC44572CE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4566694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1A079-92A1-E54D-9036-0790ECF773F1}"/>
              </a:ext>
            </a:extLst>
          </p:cNvPr>
          <p:cNvSpPr>
            <a:spLocks noGrp="1"/>
          </p:cNvSpPr>
          <p:nvPr>
            <p:ph type="title"/>
          </p:nvPr>
        </p:nvSpPr>
        <p:spPr/>
        <p:txBody>
          <a:bodyPr/>
          <a:lstStyle/>
          <a:p>
            <a:r>
              <a:rPr lang="en-US" dirty="0"/>
              <a:t>Rule 6-1-2g, 6-1-2J:  Vault equipment</a:t>
            </a:r>
          </a:p>
        </p:txBody>
      </p:sp>
      <p:sp>
        <p:nvSpPr>
          <p:cNvPr id="3" name="Content Placeholder 2">
            <a:extLst>
              <a:ext uri="{FF2B5EF4-FFF2-40B4-BE49-F238E27FC236}">
                <a16:creationId xmlns:a16="http://schemas.microsoft.com/office/drawing/2014/main" id="{E98799F0-CEED-1B43-9855-D8EDD487DAC5}"/>
              </a:ext>
            </a:extLst>
          </p:cNvPr>
          <p:cNvSpPr>
            <a:spLocks noGrp="1"/>
          </p:cNvSpPr>
          <p:nvPr>
            <p:ph idx="1"/>
          </p:nvPr>
        </p:nvSpPr>
        <p:spPr/>
        <p:txBody>
          <a:bodyPr/>
          <a:lstStyle/>
          <a:p>
            <a:r>
              <a:rPr lang="en-US" sz="2300" dirty="0"/>
              <a:t>6-1-2g:  If the safety zone is used, it must be placed against the board. </a:t>
            </a:r>
          </a:p>
          <a:p>
            <a:r>
              <a:rPr lang="en-US" sz="2300" dirty="0"/>
              <a:t> 6-1-2j:  An alternative skill cushion made of softer foam, commonly referred to as a pit pillow may be used for ”timers” during warm-ups for salto vaults.</a:t>
            </a:r>
          </a:p>
          <a:p>
            <a:pPr lvl="1"/>
            <a:r>
              <a:rPr lang="en-US" sz="2300" dirty="0"/>
              <a:t>pit pillows are 4 feet by 6 feet by 8 inches</a:t>
            </a:r>
          </a:p>
          <a:p>
            <a:pPr lvl="1"/>
            <a:r>
              <a:rPr lang="en-US" sz="2300" dirty="0"/>
              <a:t>mats that do not meet those specifications are not allowed</a:t>
            </a:r>
          </a:p>
          <a:p>
            <a:pPr lvl="1"/>
            <a:r>
              <a:rPr lang="en-US" sz="2300" dirty="0"/>
              <a:t>track and field mats such as a high jump mat or pole vault pit are not legal and may not be used</a:t>
            </a:r>
          </a:p>
          <a:p>
            <a:r>
              <a:rPr lang="en-US" sz="2300" dirty="0"/>
              <a:t>A pit pillow may only be used during warm-ups for timers for salto vaults.  A pit pillow may not be used during competition. </a:t>
            </a:r>
          </a:p>
          <a:p>
            <a:pPr lvl="1"/>
            <a:r>
              <a:rPr lang="en-US" sz="2300" dirty="0"/>
              <a:t>a pit pillow is not considered a landing mat and should not be used for feet first landings</a:t>
            </a:r>
          </a:p>
          <a:p>
            <a:endParaRPr lang="en-US" dirty="0"/>
          </a:p>
        </p:txBody>
      </p:sp>
      <p:sp>
        <p:nvSpPr>
          <p:cNvPr id="4" name="Footer Placeholder 3">
            <a:extLst>
              <a:ext uri="{FF2B5EF4-FFF2-40B4-BE49-F238E27FC236}">
                <a16:creationId xmlns:a16="http://schemas.microsoft.com/office/drawing/2014/main" id="{6EA6258B-291F-7C45-92FF-1A1F21CBC8D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313876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9EFE4-892F-8C4E-BD0D-973D96A671BC}"/>
              </a:ext>
            </a:extLst>
          </p:cNvPr>
          <p:cNvSpPr>
            <a:spLocks noGrp="1"/>
          </p:cNvSpPr>
          <p:nvPr>
            <p:ph type="title"/>
          </p:nvPr>
        </p:nvSpPr>
        <p:spPr/>
        <p:txBody>
          <a:bodyPr/>
          <a:lstStyle/>
          <a:p>
            <a:r>
              <a:rPr lang="en-US" dirty="0"/>
              <a:t>Rule 6-2-1, 7-2-2, 8-2-1:  Timing of falls on all events</a:t>
            </a:r>
          </a:p>
        </p:txBody>
      </p:sp>
      <p:sp>
        <p:nvSpPr>
          <p:cNvPr id="3" name="Content Placeholder 2">
            <a:extLst>
              <a:ext uri="{FF2B5EF4-FFF2-40B4-BE49-F238E27FC236}">
                <a16:creationId xmlns:a16="http://schemas.microsoft.com/office/drawing/2014/main" id="{3B8EA9E7-88DA-CC41-B679-EEDBD6696542}"/>
              </a:ext>
            </a:extLst>
          </p:cNvPr>
          <p:cNvSpPr>
            <a:spLocks noGrp="1"/>
          </p:cNvSpPr>
          <p:nvPr>
            <p:ph idx="1"/>
          </p:nvPr>
        </p:nvSpPr>
        <p:spPr/>
        <p:txBody>
          <a:bodyPr/>
          <a:lstStyle/>
          <a:p>
            <a:r>
              <a:rPr lang="en-US" sz="2550" dirty="0"/>
              <a:t>Following a fall, the gymnast has 45 seconds to remount the apparatus.</a:t>
            </a:r>
          </a:p>
          <a:p>
            <a:r>
              <a:rPr lang="en-US" sz="2550" dirty="0"/>
              <a:t>If an injury occurs following a fall, the fall time begins when the gymnast is standing on the feet and medical assessment is complete.</a:t>
            </a:r>
          </a:p>
          <a:p>
            <a:r>
              <a:rPr lang="en-US" sz="2550" dirty="0"/>
              <a:t>During the 45 second fall time, a warning is given at 30 seconds “15 seconds remaining.” </a:t>
            </a:r>
          </a:p>
          <a:p>
            <a:r>
              <a:rPr lang="en-US" sz="2550" dirty="0"/>
              <a:t>On vault, this procedure is followed when a fall occurs on the first vault.</a:t>
            </a:r>
          </a:p>
          <a:p>
            <a:r>
              <a:rPr lang="en-US" sz="2550" dirty="0"/>
              <a:t>On vault, bars and beam when the gymnast is standing on the feet and medical assessment is complete, the gymnast has 45 seconds to begin the second vault or resume the routine. </a:t>
            </a:r>
          </a:p>
          <a:p>
            <a:r>
              <a:rPr lang="en-US" sz="2550" dirty="0"/>
              <a:t>If the gymnast does not resume at 45 seconds, the routine or vault is terminated.</a:t>
            </a:r>
          </a:p>
        </p:txBody>
      </p:sp>
      <p:sp>
        <p:nvSpPr>
          <p:cNvPr id="4" name="Footer Placeholder 3">
            <a:extLst>
              <a:ext uri="{FF2B5EF4-FFF2-40B4-BE49-F238E27FC236}">
                <a16:creationId xmlns:a16="http://schemas.microsoft.com/office/drawing/2014/main" id="{41E83DFE-FE3F-6345-BAB1-E94C73C2FFC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041084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89759-68B4-194E-A6CF-AF59B87A0A0A}"/>
              </a:ext>
            </a:extLst>
          </p:cNvPr>
          <p:cNvSpPr>
            <a:spLocks noGrp="1"/>
          </p:cNvSpPr>
          <p:nvPr>
            <p:ph type="title"/>
          </p:nvPr>
        </p:nvSpPr>
        <p:spPr/>
        <p:txBody>
          <a:bodyPr/>
          <a:lstStyle/>
          <a:p>
            <a:r>
              <a:rPr lang="en-US" dirty="0"/>
              <a:t>Rule 6-3-4g, 6-4-4g, 7-3-4c (4), 8-3-4c (3), 9-3-4c (3):  squat on landing</a:t>
            </a:r>
          </a:p>
        </p:txBody>
      </p:sp>
      <p:sp>
        <p:nvSpPr>
          <p:cNvPr id="3" name="Content Placeholder 2">
            <a:extLst>
              <a:ext uri="{FF2B5EF4-FFF2-40B4-BE49-F238E27FC236}">
                <a16:creationId xmlns:a16="http://schemas.microsoft.com/office/drawing/2014/main" id="{8A4F8982-C55D-EB4D-8D87-35E52D9CD79A}"/>
              </a:ext>
            </a:extLst>
          </p:cNvPr>
          <p:cNvSpPr>
            <a:spLocks noGrp="1"/>
          </p:cNvSpPr>
          <p:nvPr>
            <p:ph idx="1"/>
          </p:nvPr>
        </p:nvSpPr>
        <p:spPr>
          <a:xfrm>
            <a:off x="1940985" y="1989139"/>
            <a:ext cx="4314849" cy="4338637"/>
          </a:xfrm>
        </p:spPr>
        <p:txBody>
          <a:bodyPr/>
          <a:lstStyle/>
          <a:p>
            <a:r>
              <a:rPr lang="en-US" dirty="0"/>
              <a:t>Squat on landing (hips lower than the knees) ➞ up to 0.30</a:t>
            </a:r>
          </a:p>
          <a:p>
            <a:r>
              <a:rPr lang="en-US" dirty="0"/>
              <a:t>If the gymnast lands a vault, dismount or an acro element in a squat position and then falls  ➞ up to 0.3 + 0.50.</a:t>
            </a:r>
          </a:p>
          <a:p>
            <a:endParaRPr lang="en-US" dirty="0"/>
          </a:p>
        </p:txBody>
      </p:sp>
      <p:sp>
        <p:nvSpPr>
          <p:cNvPr id="5" name="Footer Placeholder 4">
            <a:extLst>
              <a:ext uri="{FF2B5EF4-FFF2-40B4-BE49-F238E27FC236}">
                <a16:creationId xmlns:a16="http://schemas.microsoft.com/office/drawing/2014/main" id="{B2A750AD-0FA7-5B4B-9865-D83D7D933CD0}"/>
              </a:ext>
            </a:extLst>
          </p:cNvPr>
          <p:cNvSpPr>
            <a:spLocks noGrp="1"/>
          </p:cNvSpPr>
          <p:nvPr>
            <p:ph type="ftr" sz="quarter" idx="11"/>
          </p:nvPr>
        </p:nvSpPr>
        <p:spPr/>
        <p:txBody>
          <a:bodyPr/>
          <a:lstStyle/>
          <a:p>
            <a:pPr>
              <a:defRPr/>
            </a:pPr>
            <a:endParaRPr lang="en-US"/>
          </a:p>
        </p:txBody>
      </p:sp>
      <p:pic>
        <p:nvPicPr>
          <p:cNvPr id="6" name="Content Placeholder 6">
            <a:extLst>
              <a:ext uri="{FF2B5EF4-FFF2-40B4-BE49-F238E27FC236}">
                <a16:creationId xmlns:a16="http://schemas.microsoft.com/office/drawing/2014/main" id="{8ED4D1B4-E3DE-9043-8D10-854234DF6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582834" y="2077966"/>
            <a:ext cx="5384800" cy="4160981"/>
          </a:xfrm>
          <a:prstGeom prst="rect">
            <a:avLst/>
          </a:prstGeom>
          <a:noFill/>
          <a:ln w="9525">
            <a:noFill/>
            <a:miter lim="800000"/>
            <a:headEnd/>
            <a:tailEnd/>
          </a:ln>
        </p:spPr>
      </p:pic>
    </p:spTree>
    <p:extLst>
      <p:ext uri="{BB962C8B-B14F-4D97-AF65-F5344CB8AC3E}">
        <p14:creationId xmlns:p14="http://schemas.microsoft.com/office/powerpoint/2010/main" val="13413146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97E2-4A91-9840-846E-9E6D6EB79B0A}"/>
              </a:ext>
            </a:extLst>
          </p:cNvPr>
          <p:cNvSpPr>
            <a:spLocks noGrp="1"/>
          </p:cNvSpPr>
          <p:nvPr>
            <p:ph type="title"/>
          </p:nvPr>
        </p:nvSpPr>
        <p:spPr/>
        <p:txBody>
          <a:bodyPr/>
          <a:lstStyle/>
          <a:p>
            <a:r>
              <a:rPr lang="en-US" sz="3600" dirty="0"/>
              <a:t>Rule 6-3-1a, 6-4-1b, 6-4-2a (5), 6-4-3l, 6-4-4E, 6-4-4G:  vault deduction changes in execution</a:t>
            </a:r>
          </a:p>
        </p:txBody>
      </p:sp>
      <p:sp>
        <p:nvSpPr>
          <p:cNvPr id="3" name="Content Placeholder 2">
            <a:extLst>
              <a:ext uri="{FF2B5EF4-FFF2-40B4-BE49-F238E27FC236}">
                <a16:creationId xmlns:a16="http://schemas.microsoft.com/office/drawing/2014/main" id="{C4555DC9-307B-3A43-A041-9767F202F395}"/>
              </a:ext>
            </a:extLst>
          </p:cNvPr>
          <p:cNvSpPr>
            <a:spLocks noGrp="1"/>
          </p:cNvSpPr>
          <p:nvPr>
            <p:ph idx="1"/>
          </p:nvPr>
        </p:nvSpPr>
        <p:spPr/>
        <p:txBody>
          <a:bodyPr/>
          <a:lstStyle/>
          <a:p>
            <a:r>
              <a:rPr lang="en-US" dirty="0"/>
              <a:t>6-3-1a &amp; 6-4-1b:  Hip angle (136° - 179°) ➞ up to 0.30</a:t>
            </a:r>
          </a:p>
          <a:p>
            <a:r>
              <a:rPr lang="en-US" dirty="0"/>
              <a:t>6-4-2a (5):  Legs bent in support for all vaults with saltos (early tuck) </a:t>
            </a:r>
          </a:p>
          <a:p>
            <a:pPr marL="0" indent="0">
              <a:buNone/>
            </a:pPr>
            <a:r>
              <a:rPr lang="en-US" dirty="0"/>
              <a:t>     ➞ up to 0.30</a:t>
            </a:r>
          </a:p>
          <a:p>
            <a:r>
              <a:rPr lang="en-US" dirty="0"/>
              <a:t>6-4-3l:  Under-rotation of salto vaults ➞ up to 0.10</a:t>
            </a:r>
          </a:p>
          <a:p>
            <a:r>
              <a:rPr lang="en-US" dirty="0"/>
              <a:t>6-4-4e:  Small or medium steps on landing (maximum of 4 steps) </a:t>
            </a:r>
          </a:p>
          <a:p>
            <a:pPr marL="0" indent="0">
              <a:buNone/>
            </a:pPr>
            <a:r>
              <a:rPr lang="en-US" dirty="0"/>
              <a:t>     ➞ each 0.10 – 0.15 max 0.40</a:t>
            </a:r>
          </a:p>
          <a:p>
            <a:r>
              <a:rPr lang="en-US" dirty="0"/>
              <a:t>6-4-4g:  Squat on landing (hips lower than the knees) ➞ up to 0.30</a:t>
            </a:r>
          </a:p>
          <a:p>
            <a:pPr marL="0" indent="0">
              <a:buNone/>
            </a:pPr>
            <a:r>
              <a:rPr lang="en-US" dirty="0"/>
              <a:t>     NOTE:  Lands dismount in squat position, then falls ➞ 0.30 + 0.50</a:t>
            </a:r>
          </a:p>
          <a:p>
            <a:endParaRPr lang="en-US" dirty="0"/>
          </a:p>
        </p:txBody>
      </p:sp>
      <p:sp>
        <p:nvSpPr>
          <p:cNvPr id="4" name="Footer Placeholder 3">
            <a:extLst>
              <a:ext uri="{FF2B5EF4-FFF2-40B4-BE49-F238E27FC236}">
                <a16:creationId xmlns:a16="http://schemas.microsoft.com/office/drawing/2014/main" id="{645CC473-A5A5-BF4E-8815-897CEC8B70F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556491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9FAF-DDCA-AA4A-B747-D7FD2552F501}"/>
              </a:ext>
            </a:extLst>
          </p:cNvPr>
          <p:cNvSpPr>
            <a:spLocks noGrp="1"/>
          </p:cNvSpPr>
          <p:nvPr>
            <p:ph type="title"/>
          </p:nvPr>
        </p:nvSpPr>
        <p:spPr/>
        <p:txBody>
          <a:bodyPr/>
          <a:lstStyle/>
          <a:p>
            <a:r>
              <a:rPr lang="en-US" dirty="0"/>
              <a:t>Rule 6:  vault value changes</a:t>
            </a:r>
          </a:p>
        </p:txBody>
      </p:sp>
      <p:sp>
        <p:nvSpPr>
          <p:cNvPr id="3" name="Content Placeholder 2">
            <a:extLst>
              <a:ext uri="{FF2B5EF4-FFF2-40B4-BE49-F238E27FC236}">
                <a16:creationId xmlns:a16="http://schemas.microsoft.com/office/drawing/2014/main" id="{99BB33F5-C1AE-A849-9B41-C584E501B0E5}"/>
              </a:ext>
            </a:extLst>
          </p:cNvPr>
          <p:cNvSpPr>
            <a:spLocks noGrp="1"/>
          </p:cNvSpPr>
          <p:nvPr>
            <p:ph idx="1"/>
          </p:nvPr>
        </p:nvSpPr>
        <p:spPr/>
        <p:txBody>
          <a:bodyPr/>
          <a:lstStyle/>
          <a:p>
            <a:r>
              <a:rPr lang="en-US" dirty="0"/>
              <a:t>The squat vault was eliminated</a:t>
            </a:r>
          </a:p>
          <a:p>
            <a:r>
              <a:rPr lang="en-US" dirty="0"/>
              <a:t>2.502:  Full on – full off ➞ 10.0</a:t>
            </a:r>
          </a:p>
          <a:p>
            <a:r>
              <a:rPr lang="en-US" dirty="0"/>
              <a:t>5.201:  Round-off flic flac on - Repulsion off ➞ 8.8</a:t>
            </a:r>
          </a:p>
          <a:p>
            <a:r>
              <a:rPr lang="en-US" dirty="0"/>
              <a:t>5.202:  Round-off flic flac on – ½ off ➞ 9.0</a:t>
            </a:r>
          </a:p>
          <a:p>
            <a:r>
              <a:rPr lang="en-US" dirty="0"/>
              <a:t>4.501:  Tsukahara – Back Tuck with ½ ➞ 10.0</a:t>
            </a:r>
          </a:p>
          <a:p>
            <a:r>
              <a:rPr lang="en-US" dirty="0"/>
              <a:t>5.505:  Round-off flic flac on – Back tuck with ½ ➞ 10.0</a:t>
            </a:r>
          </a:p>
          <a:p>
            <a:pPr marL="0" indent="0">
              <a:buNone/>
            </a:pPr>
            <a:r>
              <a:rPr lang="en-US" dirty="0"/>
              <a:t> </a:t>
            </a:r>
          </a:p>
        </p:txBody>
      </p:sp>
      <p:sp>
        <p:nvSpPr>
          <p:cNvPr id="4" name="Footer Placeholder 3">
            <a:extLst>
              <a:ext uri="{FF2B5EF4-FFF2-40B4-BE49-F238E27FC236}">
                <a16:creationId xmlns:a16="http://schemas.microsoft.com/office/drawing/2014/main" id="{01C8F7ED-3775-7946-AAC5-8A2378B92072}"/>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409211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AD77D-3E4C-144D-AC9A-1B838369374B}"/>
              </a:ext>
            </a:extLst>
          </p:cNvPr>
          <p:cNvSpPr>
            <a:spLocks noGrp="1"/>
          </p:cNvSpPr>
          <p:nvPr>
            <p:ph type="title"/>
          </p:nvPr>
        </p:nvSpPr>
        <p:spPr/>
        <p:txBody>
          <a:bodyPr/>
          <a:lstStyle/>
          <a:p>
            <a:r>
              <a:rPr lang="en-US" sz="3400" dirty="0"/>
              <a:t>Rule 7-1-2e, 7-1-2h, 7-1-3c, 8-1-2D, 8-1-3C:   Uneven bars &amp; Balance Beam equipment clarifications </a:t>
            </a:r>
          </a:p>
        </p:txBody>
      </p:sp>
      <p:sp>
        <p:nvSpPr>
          <p:cNvPr id="3" name="Content Placeholder 2">
            <a:extLst>
              <a:ext uri="{FF2B5EF4-FFF2-40B4-BE49-F238E27FC236}">
                <a16:creationId xmlns:a16="http://schemas.microsoft.com/office/drawing/2014/main" id="{F5722AD5-73DD-AE4E-A90F-7F7D2372E09F}"/>
              </a:ext>
            </a:extLst>
          </p:cNvPr>
          <p:cNvSpPr>
            <a:spLocks noGrp="1"/>
          </p:cNvSpPr>
          <p:nvPr>
            <p:ph idx="1"/>
          </p:nvPr>
        </p:nvSpPr>
        <p:spPr/>
        <p:txBody>
          <a:bodyPr/>
          <a:lstStyle/>
          <a:p>
            <a:r>
              <a:rPr lang="en-US" dirty="0"/>
              <a:t>7-1-2e, 8-1-2d:  Safety zone shall be placed against the vaulting board.</a:t>
            </a:r>
          </a:p>
          <a:p>
            <a:r>
              <a:rPr lang="en-US" dirty="0"/>
              <a:t>7-1-2h:  An alternate skill cushion made of softer foam (pit pillow) may be used.</a:t>
            </a:r>
          </a:p>
          <a:p>
            <a:pPr lvl="1"/>
            <a:r>
              <a:rPr lang="en-US" dirty="0"/>
              <a:t>only for bar releases</a:t>
            </a:r>
          </a:p>
          <a:p>
            <a:pPr lvl="1"/>
            <a:r>
              <a:rPr lang="en-US" dirty="0"/>
              <a:t>placed under the gymnast during the release and immediately removed</a:t>
            </a:r>
          </a:p>
          <a:p>
            <a:pPr lvl="1"/>
            <a:r>
              <a:rPr lang="en-US" dirty="0"/>
              <a:t>may not be used on balance beam</a:t>
            </a:r>
          </a:p>
          <a:p>
            <a:pPr lvl="1"/>
            <a:r>
              <a:rPr lang="en-US" dirty="0"/>
              <a:t>may not be used for any other purpose</a:t>
            </a:r>
          </a:p>
          <a:p>
            <a:pPr lvl="1"/>
            <a:r>
              <a:rPr lang="en-US" dirty="0"/>
              <a:t>no other mat is allowed including a high jump mat or pole vault mat</a:t>
            </a:r>
          </a:p>
          <a:p>
            <a:r>
              <a:rPr lang="en-US" dirty="0"/>
              <a:t>7-1-3c, 8-1-3c:  A folded panel mat or mount trainer mat may be placed on an 8-inch skill cushion</a:t>
            </a:r>
          </a:p>
          <a:p>
            <a:pPr lvl="1"/>
            <a:r>
              <a:rPr lang="en-US" dirty="0"/>
              <a:t>a board on an 8-inch skill cushion is not allowed </a:t>
            </a:r>
          </a:p>
          <a:p>
            <a:endParaRPr lang="en-US" dirty="0"/>
          </a:p>
          <a:p>
            <a:endParaRPr lang="en-US" dirty="0"/>
          </a:p>
          <a:p>
            <a:pPr lvl="1"/>
            <a:endParaRPr lang="en-US" dirty="0"/>
          </a:p>
        </p:txBody>
      </p:sp>
      <p:sp>
        <p:nvSpPr>
          <p:cNvPr id="4" name="Footer Placeholder 3">
            <a:extLst>
              <a:ext uri="{FF2B5EF4-FFF2-40B4-BE49-F238E27FC236}">
                <a16:creationId xmlns:a16="http://schemas.microsoft.com/office/drawing/2014/main" id="{802C5922-6884-B34F-BD15-4C9EFC14B19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070692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FFAA7-95CF-644A-B2A0-2D3990A32311}"/>
              </a:ext>
            </a:extLst>
          </p:cNvPr>
          <p:cNvSpPr>
            <a:spLocks noGrp="1"/>
          </p:cNvSpPr>
          <p:nvPr>
            <p:ph type="title"/>
          </p:nvPr>
        </p:nvSpPr>
        <p:spPr/>
        <p:txBody>
          <a:bodyPr/>
          <a:lstStyle/>
          <a:p>
            <a:r>
              <a:rPr lang="en-US" dirty="0"/>
              <a:t>Rule 7-2-4b:  uneven bars - Event requirements</a:t>
            </a:r>
          </a:p>
        </p:txBody>
      </p:sp>
      <p:sp>
        <p:nvSpPr>
          <p:cNvPr id="3" name="Content Placeholder 2">
            <a:extLst>
              <a:ext uri="{FF2B5EF4-FFF2-40B4-BE49-F238E27FC236}">
                <a16:creationId xmlns:a16="http://schemas.microsoft.com/office/drawing/2014/main" id="{E602C8D1-EF85-E54A-8E35-0877D91745AE}"/>
              </a:ext>
            </a:extLst>
          </p:cNvPr>
          <p:cNvSpPr>
            <a:spLocks noGrp="1"/>
          </p:cNvSpPr>
          <p:nvPr>
            <p:ph idx="1"/>
          </p:nvPr>
        </p:nvSpPr>
        <p:spPr/>
        <p:txBody>
          <a:bodyPr/>
          <a:lstStyle/>
          <a:p>
            <a:r>
              <a:rPr lang="en-US" dirty="0"/>
              <a:t>Event Requirements:</a:t>
            </a:r>
          </a:p>
          <a:p>
            <a:pPr lvl="1"/>
            <a:r>
              <a:rPr lang="en-US" dirty="0"/>
              <a:t>Superior release/flight element (excludes the dismount)</a:t>
            </a:r>
          </a:p>
          <a:p>
            <a:pPr lvl="1"/>
            <a:r>
              <a:rPr lang="en-US" dirty="0">
                <a:solidFill>
                  <a:srgbClr val="FF0000"/>
                </a:solidFill>
              </a:rPr>
              <a:t>NEW -- Choice of:</a:t>
            </a:r>
          </a:p>
          <a:p>
            <a:pPr lvl="2"/>
            <a:r>
              <a:rPr lang="en-US" dirty="0">
                <a:solidFill>
                  <a:srgbClr val="FF0000"/>
                </a:solidFill>
              </a:rPr>
              <a:t>360° clear hip circle ends in a clear support</a:t>
            </a:r>
          </a:p>
          <a:p>
            <a:pPr lvl="2"/>
            <a:r>
              <a:rPr lang="en-US" dirty="0">
                <a:solidFill>
                  <a:srgbClr val="FF0000"/>
                </a:solidFill>
              </a:rPr>
              <a:t>stalder circle that ends in a clear support</a:t>
            </a:r>
          </a:p>
          <a:p>
            <a:pPr lvl="2"/>
            <a:r>
              <a:rPr lang="en-US" dirty="0">
                <a:solidFill>
                  <a:srgbClr val="FF0000"/>
                </a:solidFill>
              </a:rPr>
              <a:t>pike sole circle that ends in a clear support</a:t>
            </a:r>
          </a:p>
          <a:p>
            <a:pPr lvl="1"/>
            <a:r>
              <a:rPr lang="en-US" dirty="0"/>
              <a:t>Kip</a:t>
            </a:r>
          </a:p>
          <a:p>
            <a:pPr lvl="1"/>
            <a:r>
              <a:rPr lang="en-US" dirty="0"/>
              <a:t>An element that achieves (within 20 degrees) or passes through vertical in a stretched position</a:t>
            </a:r>
          </a:p>
          <a:p>
            <a:pPr lvl="1"/>
            <a:r>
              <a:rPr lang="en-US" dirty="0"/>
              <a:t>Superior dismount</a:t>
            </a:r>
          </a:p>
          <a:p>
            <a:pPr marL="457200" lvl="1" indent="0">
              <a:buNone/>
            </a:pPr>
            <a:endParaRPr lang="en-US" dirty="0"/>
          </a:p>
        </p:txBody>
      </p:sp>
      <p:sp>
        <p:nvSpPr>
          <p:cNvPr id="4" name="Footer Placeholder 3">
            <a:extLst>
              <a:ext uri="{FF2B5EF4-FFF2-40B4-BE49-F238E27FC236}">
                <a16:creationId xmlns:a16="http://schemas.microsoft.com/office/drawing/2014/main" id="{9773AF00-1A92-534B-93AE-130F0AF0A45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7555619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FBA4-2F86-374D-962D-526506788494}"/>
              </a:ext>
            </a:extLst>
          </p:cNvPr>
          <p:cNvSpPr>
            <a:spLocks noGrp="1"/>
          </p:cNvSpPr>
          <p:nvPr>
            <p:ph type="title"/>
          </p:nvPr>
        </p:nvSpPr>
        <p:spPr/>
        <p:txBody>
          <a:bodyPr/>
          <a:lstStyle/>
          <a:p>
            <a:r>
              <a:rPr lang="en-US" dirty="0"/>
              <a:t>Rule 7-3-3 (1-5):  Uneven bar composition</a:t>
            </a:r>
            <a:br>
              <a:rPr lang="en-US" dirty="0"/>
            </a:br>
            <a:r>
              <a:rPr lang="en-US" dirty="0"/>
              <a:t>up to 0.60</a:t>
            </a:r>
          </a:p>
        </p:txBody>
      </p:sp>
      <p:sp>
        <p:nvSpPr>
          <p:cNvPr id="3" name="Content Placeholder 2">
            <a:extLst>
              <a:ext uri="{FF2B5EF4-FFF2-40B4-BE49-F238E27FC236}">
                <a16:creationId xmlns:a16="http://schemas.microsoft.com/office/drawing/2014/main" id="{78F53E57-D0D9-F044-A805-CD3E1A46B175}"/>
              </a:ext>
            </a:extLst>
          </p:cNvPr>
          <p:cNvSpPr>
            <a:spLocks noGrp="1"/>
          </p:cNvSpPr>
          <p:nvPr>
            <p:ph idx="1"/>
          </p:nvPr>
        </p:nvSpPr>
        <p:spPr/>
        <p:txBody>
          <a:bodyPr/>
          <a:lstStyle/>
          <a:p>
            <a:r>
              <a:rPr lang="en-US" dirty="0"/>
              <a:t>Lack of variety of elements ➞ up to 0.20</a:t>
            </a:r>
          </a:p>
          <a:p>
            <a:pPr lvl="1"/>
            <a:r>
              <a:rPr lang="en-US" dirty="0"/>
              <a:t>uncharacteristic elements receive a deduction of 0.10 each time</a:t>
            </a:r>
          </a:p>
          <a:p>
            <a:r>
              <a:rPr lang="en-US" dirty="0"/>
              <a:t>Lack of two bar changes ➞ 0.10</a:t>
            </a:r>
          </a:p>
          <a:p>
            <a:r>
              <a:rPr lang="en-US" dirty="0"/>
              <a:t>Lack of using all spaces and levels ➞ up to 0.10</a:t>
            </a:r>
          </a:p>
          <a:p>
            <a:r>
              <a:rPr lang="en-US" dirty="0"/>
              <a:t>Lack of distribution ➞ up to 0.10</a:t>
            </a:r>
          </a:p>
          <a:p>
            <a:r>
              <a:rPr lang="en-US" dirty="0"/>
              <a:t>Lack of an element with a direction change ➞ 0.10</a:t>
            </a:r>
          </a:p>
          <a:p>
            <a:pPr marL="0" indent="0">
              <a:buNone/>
            </a:pPr>
            <a:r>
              <a:rPr lang="en-US" dirty="0"/>
              <a:t>     (excluding the mount and dismount)</a:t>
            </a:r>
          </a:p>
        </p:txBody>
      </p:sp>
      <p:sp>
        <p:nvSpPr>
          <p:cNvPr id="4" name="Footer Placeholder 3">
            <a:extLst>
              <a:ext uri="{FF2B5EF4-FFF2-40B4-BE49-F238E27FC236}">
                <a16:creationId xmlns:a16="http://schemas.microsoft.com/office/drawing/2014/main" id="{E146019F-EE5C-714C-BC7C-0A819C76F53A}"/>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212478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B831-0365-7F4B-BE58-A5F3E02DCD06}"/>
              </a:ext>
            </a:extLst>
          </p:cNvPr>
          <p:cNvSpPr>
            <a:spLocks noGrp="1"/>
          </p:cNvSpPr>
          <p:nvPr>
            <p:ph type="title"/>
          </p:nvPr>
        </p:nvSpPr>
        <p:spPr/>
        <p:txBody>
          <a:bodyPr/>
          <a:lstStyle/>
          <a:p>
            <a:r>
              <a:rPr lang="en-US" dirty="0"/>
              <a:t>Rule 7-3-4a (14), 7-3-4b (3), 7-3-4c (4):  Uneven bar execution deduction changes</a:t>
            </a:r>
          </a:p>
        </p:txBody>
      </p:sp>
      <p:sp>
        <p:nvSpPr>
          <p:cNvPr id="3" name="Content Placeholder 2">
            <a:extLst>
              <a:ext uri="{FF2B5EF4-FFF2-40B4-BE49-F238E27FC236}">
                <a16:creationId xmlns:a16="http://schemas.microsoft.com/office/drawing/2014/main" id="{45BC52D2-9133-5C48-A914-C2923598F6F5}"/>
              </a:ext>
            </a:extLst>
          </p:cNvPr>
          <p:cNvSpPr>
            <a:spLocks noGrp="1"/>
          </p:cNvSpPr>
          <p:nvPr>
            <p:ph idx="1"/>
          </p:nvPr>
        </p:nvSpPr>
        <p:spPr/>
        <p:txBody>
          <a:bodyPr/>
          <a:lstStyle/>
          <a:p>
            <a:r>
              <a:rPr lang="en-US" dirty="0"/>
              <a:t>Small or medium steps on landing (maximum of 4 steps) </a:t>
            </a:r>
          </a:p>
          <a:p>
            <a:pPr marL="0" indent="0">
              <a:buNone/>
            </a:pPr>
            <a:r>
              <a:rPr lang="en-US" dirty="0"/>
              <a:t>     ➞ each 0.10 – 0.15 max 0.40</a:t>
            </a:r>
          </a:p>
          <a:p>
            <a:r>
              <a:rPr lang="en-US" dirty="0"/>
              <a:t>Hip angle (136° - 179°) ➞ up to 0.3</a:t>
            </a:r>
          </a:p>
          <a:p>
            <a:r>
              <a:rPr lang="en-US" dirty="0"/>
              <a:t>Squat on landing (hips lower than the knees) ➞ up to 0.30</a:t>
            </a:r>
          </a:p>
          <a:p>
            <a:pPr marL="0" indent="0">
              <a:buNone/>
            </a:pPr>
            <a:r>
              <a:rPr lang="en-US" dirty="0"/>
              <a:t>     NOTE:  Lands dismount in squat position, then falls ➞ 0.30 + 0.50</a:t>
            </a:r>
          </a:p>
        </p:txBody>
      </p:sp>
      <p:sp>
        <p:nvSpPr>
          <p:cNvPr id="4" name="Footer Placeholder 3">
            <a:extLst>
              <a:ext uri="{FF2B5EF4-FFF2-40B4-BE49-F238E27FC236}">
                <a16:creationId xmlns:a16="http://schemas.microsoft.com/office/drawing/2014/main" id="{EB46F25A-F3AA-CF4F-B320-73E336BC51C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60687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dirty="0"/>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a:defRPr/>
            </a:pPr>
            <a:r>
              <a:rPr lang="en-US"/>
              <a:t>www.nfhs.org</a:t>
            </a:r>
          </a:p>
        </p:txBody>
      </p:sp>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Davis Whitfield</a:t>
            </a:r>
          </a:p>
          <a:p>
            <a:pPr algn="ctr" eaLnBrk="1" hangingPunct="1">
              <a:buFontTx/>
              <a:buNone/>
            </a:pPr>
            <a:r>
              <a:rPr lang="en-US" altLang="en-US" sz="800" dirty="0">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767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Bob Colgate</a:t>
            </a:r>
          </a:p>
          <a:p>
            <a:pPr algn="ctr" eaLnBrk="1" hangingPunct="1">
              <a:buFontTx/>
              <a:buNone/>
            </a:pPr>
            <a:r>
              <a:rPr lang="en-US" altLang="en-US" sz="800" dirty="0">
                <a:cs typeface="Calibri" panose="020F0502020204030204" pitchFamily="34" charset="0"/>
              </a:rPr>
              <a:t>Football and Sports </a:t>
            </a:r>
          </a:p>
          <a:p>
            <a:pPr algn="ctr" eaLnBrk="1" hangingPunct="1">
              <a:buFontTx/>
              <a:buNone/>
            </a:pPr>
            <a:r>
              <a:rPr lang="en-US" altLang="en-US" sz="800" dirty="0">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9754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Elliot Hopkins</a:t>
            </a:r>
          </a:p>
          <a:p>
            <a:pPr algn="ctr" eaLnBrk="1" hangingPunct="1">
              <a:buFontTx/>
              <a:buNone/>
            </a:pPr>
            <a:r>
              <a:rPr lang="en-US" altLang="en-US" sz="800" dirty="0">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417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Lindsey Atkinson</a:t>
            </a:r>
          </a:p>
          <a:p>
            <a:pPr algn="ctr" eaLnBrk="1" hangingPunct="1">
              <a:buFontTx/>
              <a:buNone/>
            </a:pPr>
            <a:r>
              <a:rPr lang="en-US" altLang="en-US" sz="800" dirty="0">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943850" y="58705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Julie Cochran</a:t>
            </a:r>
          </a:p>
          <a:p>
            <a:pPr algn="ctr" eaLnBrk="1" hangingPunct="1">
              <a:buFontTx/>
              <a:buNone/>
            </a:pPr>
            <a:r>
              <a:rPr lang="en-US" altLang="en-US" sz="800" dirty="0">
                <a:cs typeface="Calibri" panose="020F0502020204030204" pitchFamily="34" charset="0"/>
              </a:rPr>
              <a:t>Cross Country, Gymnastics, Field Hockey, Soccer and </a:t>
            </a:r>
          </a:p>
          <a:p>
            <a:pPr algn="ctr" eaLnBrk="1" hangingPunct="1">
              <a:buFontTx/>
              <a:buNone/>
            </a:pPr>
            <a:r>
              <a:rPr lang="en-US" altLang="en-US" sz="800" dirty="0">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36955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Dan Schuster</a:t>
            </a:r>
          </a:p>
          <a:p>
            <a:pPr algn="ctr" eaLnBrk="1" hangingPunct="1">
              <a:buFontTx/>
              <a:buNone/>
            </a:pPr>
            <a:r>
              <a:rPr lang="en-US" altLang="en-US" sz="800" dirty="0">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229351" y="5881688"/>
            <a:ext cx="106368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James Weaver</a:t>
            </a:r>
          </a:p>
          <a:p>
            <a:pPr algn="ctr" eaLnBrk="1" hangingPunct="1">
              <a:buFontTx/>
              <a:buNone/>
            </a:pPr>
            <a:r>
              <a:rPr lang="en-US" altLang="en-US" sz="800" dirty="0">
                <a:cs typeface="Calibri" panose="020F0502020204030204" pitchFamily="34" charset="0"/>
              </a:rPr>
              <a:t>Boys Lacrosse</a:t>
            </a:r>
          </a:p>
          <a:p>
            <a:pPr algn="ctr" eaLnBrk="1" hangingPunct="1">
              <a:buFontTx/>
              <a:buNone/>
            </a:pPr>
            <a:r>
              <a:rPr lang="en-US" altLang="en-US" sz="800" dirty="0">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7670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800" b="1" dirty="0">
                <a:cs typeface="Calibri" panose="020F0502020204030204" pitchFamily="34" charset="0"/>
              </a:rPr>
              <a:t>Sandy Searcy</a:t>
            </a:r>
          </a:p>
          <a:p>
            <a:pPr algn="ctr" eaLnBrk="1" hangingPunct="1">
              <a:buFontTx/>
              <a:buNone/>
            </a:pPr>
            <a:r>
              <a:rPr lang="en-US" altLang="en-US" sz="800" dirty="0">
                <a:cs typeface="Calibri" panose="020F0502020204030204" pitchFamily="34" charset="0"/>
              </a:rPr>
              <a:t>Softball, Swimming &amp; Diving and Water Polo</a:t>
            </a:r>
          </a:p>
        </p:txBody>
      </p:sp>
      <p:pic>
        <p:nvPicPr>
          <p:cNvPr id="3" name="Picture 2" descr="A picture containing person, suit, sky, clothing&#10;&#10;Description automatically generated">
            <a:extLst>
              <a:ext uri="{FF2B5EF4-FFF2-40B4-BE49-F238E27FC236}">
                <a16:creationId xmlns:a16="http://schemas.microsoft.com/office/drawing/2014/main" id="{2E87D21B-2E15-965F-09CC-DC3F839C22EA}"/>
              </a:ext>
            </a:extLst>
          </p:cNvPr>
          <p:cNvPicPr>
            <a:picLocks noChangeAspect="1"/>
          </p:cNvPicPr>
          <p:nvPr/>
        </p:nvPicPr>
        <p:blipFill rotWithShape="1">
          <a:blip r:embed="rId3">
            <a:extLst>
              <a:ext uri="{28A0092B-C50C-407E-A947-70E740481C1C}">
                <a14:useLocalDpi xmlns:a14="http://schemas.microsoft.com/office/drawing/2010/main" val="0"/>
              </a:ext>
            </a:extLst>
          </a:blip>
          <a:srcRect l="28121" t="10180" r="25427" b="41647"/>
          <a:stretch/>
        </p:blipFill>
        <p:spPr>
          <a:xfrm>
            <a:off x="3544048" y="4567498"/>
            <a:ext cx="1055688" cy="1233602"/>
          </a:xfrm>
          <a:prstGeom prst="rect">
            <a:avLst/>
          </a:prstGeom>
          <a:ln w="6350">
            <a:solidFill>
              <a:schemeClr val="tx1"/>
            </a:solidFill>
          </a:ln>
        </p:spPr>
      </p:pic>
      <p:pic>
        <p:nvPicPr>
          <p:cNvPr id="5" name="Picture 4" descr="A person smiling for the camera&#10;&#10;Description automatically generated with low confidence">
            <a:extLst>
              <a:ext uri="{FF2B5EF4-FFF2-40B4-BE49-F238E27FC236}">
                <a16:creationId xmlns:a16="http://schemas.microsoft.com/office/drawing/2014/main" id="{A5B82B3A-0661-B5AF-4B38-71689E7BCEC0}"/>
              </a:ext>
            </a:extLst>
          </p:cNvPr>
          <p:cNvPicPr>
            <a:picLocks noChangeAspect="1"/>
          </p:cNvPicPr>
          <p:nvPr/>
        </p:nvPicPr>
        <p:blipFill rotWithShape="1">
          <a:blip r:embed="rId4">
            <a:extLst>
              <a:ext uri="{28A0092B-C50C-407E-A947-70E740481C1C}">
                <a14:useLocalDpi xmlns:a14="http://schemas.microsoft.com/office/drawing/2010/main" val="0"/>
              </a:ext>
            </a:extLst>
          </a:blip>
          <a:srcRect l="27385" t="10149" r="25253" b="41059"/>
          <a:stretch/>
        </p:blipFill>
        <p:spPr>
          <a:xfrm>
            <a:off x="8087479" y="4556933"/>
            <a:ext cx="1054004" cy="1235075"/>
          </a:xfrm>
          <a:prstGeom prst="rect">
            <a:avLst/>
          </a:prstGeom>
          <a:ln w="6350">
            <a:solidFill>
              <a:schemeClr val="tx1"/>
            </a:solidFill>
          </a:ln>
        </p:spPr>
      </p:pic>
      <p:pic>
        <p:nvPicPr>
          <p:cNvPr id="6" name="Picture 5" descr="A person wearing glasses and a suit&#10;&#10;Description automatically generated with medium confidence">
            <a:extLst>
              <a:ext uri="{FF2B5EF4-FFF2-40B4-BE49-F238E27FC236}">
                <a16:creationId xmlns:a16="http://schemas.microsoft.com/office/drawing/2014/main" id="{98268976-77BD-F0C7-98C3-B6CF1190C064}"/>
              </a:ext>
            </a:extLst>
          </p:cNvPr>
          <p:cNvPicPr>
            <a:picLocks noChangeAspect="1"/>
          </p:cNvPicPr>
          <p:nvPr/>
        </p:nvPicPr>
        <p:blipFill rotWithShape="1">
          <a:blip r:embed="rId5">
            <a:extLst>
              <a:ext uri="{28A0092B-C50C-407E-A947-70E740481C1C}">
                <a14:useLocalDpi xmlns:a14="http://schemas.microsoft.com/office/drawing/2010/main" val="0"/>
              </a:ext>
            </a:extLst>
          </a:blip>
          <a:srcRect l="23406" t="11121" r="30450" b="40666"/>
          <a:stretch/>
        </p:blipFill>
        <p:spPr>
          <a:xfrm>
            <a:off x="4681445" y="4567497"/>
            <a:ext cx="1055689" cy="1233603"/>
          </a:xfrm>
          <a:prstGeom prst="rect">
            <a:avLst/>
          </a:prstGeom>
          <a:ln w="6350">
            <a:solidFill>
              <a:schemeClr val="tx1"/>
            </a:solidFill>
          </a:ln>
        </p:spPr>
      </p:pic>
      <p:pic>
        <p:nvPicPr>
          <p:cNvPr id="7" name="Picture 6" descr="A person wearing a suit and tie&#10;&#10;Description automatically generated with medium confidence">
            <a:extLst>
              <a:ext uri="{FF2B5EF4-FFF2-40B4-BE49-F238E27FC236}">
                <a16:creationId xmlns:a16="http://schemas.microsoft.com/office/drawing/2014/main" id="{FEB15326-3BE2-89E8-9C0C-4A32F2EF6C92}"/>
              </a:ext>
            </a:extLst>
          </p:cNvPr>
          <p:cNvPicPr>
            <a:picLocks noChangeAspect="1"/>
          </p:cNvPicPr>
          <p:nvPr/>
        </p:nvPicPr>
        <p:blipFill rotWithShape="1">
          <a:blip r:embed="rId6">
            <a:extLst>
              <a:ext uri="{28A0092B-C50C-407E-A947-70E740481C1C}">
                <a14:useLocalDpi xmlns:a14="http://schemas.microsoft.com/office/drawing/2010/main" val="0"/>
              </a:ext>
            </a:extLst>
          </a:blip>
          <a:srcRect l="25928" t="10396" r="31261" b="41669"/>
          <a:stretch/>
        </p:blipFill>
        <p:spPr>
          <a:xfrm>
            <a:off x="6953161" y="4558405"/>
            <a:ext cx="1054004" cy="1233603"/>
          </a:xfrm>
          <a:prstGeom prst="rect">
            <a:avLst/>
          </a:prstGeom>
          <a:ln w="6350">
            <a:solidFill>
              <a:schemeClr val="tx1"/>
            </a:solidFill>
          </a:ln>
        </p:spPr>
      </p:pic>
      <p:pic>
        <p:nvPicPr>
          <p:cNvPr id="8" name="Picture 7" descr="A person in a suit and tie&#10;&#10;Description automatically generated with medium confidence">
            <a:extLst>
              <a:ext uri="{FF2B5EF4-FFF2-40B4-BE49-F238E27FC236}">
                <a16:creationId xmlns:a16="http://schemas.microsoft.com/office/drawing/2014/main" id="{CAF58783-8C87-EE51-E628-14921D15FA99}"/>
              </a:ext>
            </a:extLst>
          </p:cNvPr>
          <p:cNvPicPr>
            <a:picLocks noChangeAspect="1"/>
          </p:cNvPicPr>
          <p:nvPr/>
        </p:nvPicPr>
        <p:blipFill rotWithShape="1">
          <a:blip r:embed="rId7">
            <a:extLst>
              <a:ext uri="{28A0092B-C50C-407E-A947-70E740481C1C}">
                <a14:useLocalDpi xmlns:a14="http://schemas.microsoft.com/office/drawing/2010/main" val="0"/>
              </a:ext>
            </a:extLst>
          </a:blip>
          <a:srcRect l="21660" t="9834" r="31060" b="41273"/>
          <a:stretch/>
        </p:blipFill>
        <p:spPr>
          <a:xfrm>
            <a:off x="10371223" y="4556932"/>
            <a:ext cx="1054004" cy="1235076"/>
          </a:xfrm>
          <a:prstGeom prst="rect">
            <a:avLst/>
          </a:prstGeom>
          <a:ln w="6350">
            <a:solidFill>
              <a:schemeClr val="tx1"/>
            </a:solidFill>
          </a:ln>
        </p:spPr>
      </p:pic>
      <p:pic>
        <p:nvPicPr>
          <p:cNvPr id="9" name="Picture 8" descr="A picture containing person, clothing, suit, posing&#10;&#10;Description automatically generated">
            <a:extLst>
              <a:ext uri="{FF2B5EF4-FFF2-40B4-BE49-F238E27FC236}">
                <a16:creationId xmlns:a16="http://schemas.microsoft.com/office/drawing/2014/main" id="{47CAF483-2D6D-CFB6-8ECD-92BF38EBF4B8}"/>
              </a:ext>
            </a:extLst>
          </p:cNvPr>
          <p:cNvPicPr>
            <a:picLocks noChangeAspect="1"/>
          </p:cNvPicPr>
          <p:nvPr/>
        </p:nvPicPr>
        <p:blipFill rotWithShape="1">
          <a:blip r:embed="rId8">
            <a:extLst>
              <a:ext uri="{28A0092B-C50C-407E-A947-70E740481C1C}">
                <a14:useLocalDpi xmlns:a14="http://schemas.microsoft.com/office/drawing/2010/main" val="0"/>
              </a:ext>
            </a:extLst>
          </a:blip>
          <a:srcRect l="21165" t="12468" r="33851" b="41498"/>
          <a:stretch/>
        </p:blipFill>
        <p:spPr>
          <a:xfrm>
            <a:off x="5818843" y="4566025"/>
            <a:ext cx="1054004" cy="1235075"/>
          </a:xfrm>
          <a:prstGeom prst="rect">
            <a:avLst/>
          </a:prstGeom>
          <a:ln w="6350">
            <a:solidFill>
              <a:schemeClr val="tx1"/>
            </a:solidFill>
          </a:ln>
        </p:spPr>
      </p:pic>
      <p:pic>
        <p:nvPicPr>
          <p:cNvPr id="10" name="Picture 9" descr="A person in a suit smiling&#10;&#10;Description automatically generated with low confidence">
            <a:extLst>
              <a:ext uri="{FF2B5EF4-FFF2-40B4-BE49-F238E27FC236}">
                <a16:creationId xmlns:a16="http://schemas.microsoft.com/office/drawing/2014/main" id="{24FF875D-2742-0E46-E385-3CE37653C12C}"/>
              </a:ext>
            </a:extLst>
          </p:cNvPr>
          <p:cNvPicPr>
            <a:picLocks noChangeAspect="1"/>
          </p:cNvPicPr>
          <p:nvPr/>
        </p:nvPicPr>
        <p:blipFill rotWithShape="1">
          <a:blip r:embed="rId9">
            <a:extLst>
              <a:ext uri="{28A0092B-C50C-407E-A947-70E740481C1C}">
                <a14:useLocalDpi xmlns:a14="http://schemas.microsoft.com/office/drawing/2010/main" val="0"/>
              </a:ext>
            </a:extLst>
          </a:blip>
          <a:srcRect l="23174" t="11660" r="31189" b="38785"/>
          <a:stretch/>
        </p:blipFill>
        <p:spPr>
          <a:xfrm>
            <a:off x="9229351" y="4556933"/>
            <a:ext cx="1054004" cy="1235075"/>
          </a:xfrm>
          <a:prstGeom prst="rect">
            <a:avLst/>
          </a:prstGeom>
          <a:ln w="6350">
            <a:solidFill>
              <a:schemeClr val="tx1"/>
            </a:solidFill>
          </a:ln>
        </p:spPr>
      </p:pic>
      <p:pic>
        <p:nvPicPr>
          <p:cNvPr id="11" name="Picture 10" descr="A person in a suit and tie&#10;&#10;Description automatically generated with medium confidence">
            <a:extLst>
              <a:ext uri="{FF2B5EF4-FFF2-40B4-BE49-F238E27FC236}">
                <a16:creationId xmlns:a16="http://schemas.microsoft.com/office/drawing/2014/main" id="{E83C7119-689E-CBFB-C4B2-D069C1A0C19F}"/>
              </a:ext>
            </a:extLst>
          </p:cNvPr>
          <p:cNvPicPr>
            <a:picLocks noChangeAspect="1"/>
          </p:cNvPicPr>
          <p:nvPr/>
        </p:nvPicPr>
        <p:blipFill rotWithShape="1">
          <a:blip r:embed="rId10">
            <a:extLst>
              <a:ext uri="{28A0092B-C50C-407E-A947-70E740481C1C}">
                <a14:useLocalDpi xmlns:a14="http://schemas.microsoft.com/office/drawing/2010/main" val="0"/>
              </a:ext>
            </a:extLst>
          </a:blip>
          <a:srcRect l="21793" t="12294" r="32837" b="40522"/>
          <a:stretch/>
        </p:blipFill>
        <p:spPr>
          <a:xfrm>
            <a:off x="2406650" y="4567498"/>
            <a:ext cx="1055689" cy="1233602"/>
          </a:xfrm>
          <a:prstGeom prst="rect">
            <a:avLst/>
          </a:prstGeom>
          <a:ln w="6350">
            <a:solidFill>
              <a:schemeClr val="tx1"/>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76EFD-F097-7C41-8B29-BA5C59B8EC5B}"/>
              </a:ext>
            </a:extLst>
          </p:cNvPr>
          <p:cNvSpPr>
            <a:spLocks noGrp="1"/>
          </p:cNvSpPr>
          <p:nvPr>
            <p:ph type="title"/>
          </p:nvPr>
        </p:nvSpPr>
        <p:spPr/>
        <p:txBody>
          <a:bodyPr/>
          <a:lstStyle/>
          <a:p>
            <a:r>
              <a:rPr lang="en-US" dirty="0"/>
              <a:t>Rule 7-6:  Uneven bar Element changes</a:t>
            </a:r>
          </a:p>
        </p:txBody>
      </p:sp>
      <p:sp>
        <p:nvSpPr>
          <p:cNvPr id="3" name="Content Placeholder 2">
            <a:extLst>
              <a:ext uri="{FF2B5EF4-FFF2-40B4-BE49-F238E27FC236}">
                <a16:creationId xmlns:a16="http://schemas.microsoft.com/office/drawing/2014/main" id="{6DFEFA4F-2DDC-064B-ACB3-231DDBD0D3F3}"/>
              </a:ext>
            </a:extLst>
          </p:cNvPr>
          <p:cNvSpPr>
            <a:spLocks noGrp="1"/>
          </p:cNvSpPr>
          <p:nvPr>
            <p:ph idx="1"/>
          </p:nvPr>
        </p:nvSpPr>
        <p:spPr/>
        <p:txBody>
          <a:bodyPr/>
          <a:lstStyle/>
          <a:p>
            <a:r>
              <a:rPr lang="en-US" dirty="0"/>
              <a:t>9.103:  Tap swing forward on high bar with ½ turn (180°) (contact of free hand required) ➞ M</a:t>
            </a:r>
          </a:p>
          <a:p>
            <a:r>
              <a:rPr lang="en-US" dirty="0"/>
              <a:t>9.305:  From HB – Flyaway – Stretched, also with ½ twist (180°) </a:t>
            </a:r>
          </a:p>
          <a:p>
            <a:pPr marL="0" indent="0">
              <a:buNone/>
            </a:pPr>
            <a:r>
              <a:rPr lang="en-US" dirty="0">
                <a:solidFill>
                  <a:srgbClr val="414B56"/>
                </a:solidFill>
              </a:rPr>
              <a:t>    ➞ HS</a:t>
            </a:r>
          </a:p>
          <a:p>
            <a:r>
              <a:rPr lang="en-US" dirty="0">
                <a:solidFill>
                  <a:srgbClr val="414B56"/>
                </a:solidFill>
              </a:rPr>
              <a:t>9.405a:  From HB – Flyaway – Tuck/pike with 1 ½ twist (540°) ➞ AHS</a:t>
            </a:r>
          </a:p>
        </p:txBody>
      </p:sp>
      <p:sp>
        <p:nvSpPr>
          <p:cNvPr id="4" name="Footer Placeholder 3">
            <a:extLst>
              <a:ext uri="{FF2B5EF4-FFF2-40B4-BE49-F238E27FC236}">
                <a16:creationId xmlns:a16="http://schemas.microsoft.com/office/drawing/2014/main" id="{5EF762DA-69EC-FD4A-ACED-6E0C4F96F0B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530249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08B3-9755-3D40-BB77-44804527B322}"/>
              </a:ext>
            </a:extLst>
          </p:cNvPr>
          <p:cNvSpPr>
            <a:spLocks noGrp="1"/>
          </p:cNvSpPr>
          <p:nvPr>
            <p:ph type="title"/>
          </p:nvPr>
        </p:nvSpPr>
        <p:spPr/>
        <p:txBody>
          <a:bodyPr/>
          <a:lstStyle/>
          <a:p>
            <a:r>
              <a:rPr lang="en-US" dirty="0"/>
              <a:t>Rule 8-2-3:  balance beam event requirements</a:t>
            </a:r>
          </a:p>
        </p:txBody>
      </p:sp>
      <p:sp>
        <p:nvSpPr>
          <p:cNvPr id="3" name="Content Placeholder 2">
            <a:extLst>
              <a:ext uri="{FF2B5EF4-FFF2-40B4-BE49-F238E27FC236}">
                <a16:creationId xmlns:a16="http://schemas.microsoft.com/office/drawing/2014/main" id="{2C95F895-E8CB-E541-BD94-09576B1E2EA9}"/>
              </a:ext>
            </a:extLst>
          </p:cNvPr>
          <p:cNvSpPr>
            <a:spLocks noGrp="1"/>
          </p:cNvSpPr>
          <p:nvPr>
            <p:ph idx="1"/>
          </p:nvPr>
        </p:nvSpPr>
        <p:spPr/>
        <p:txBody>
          <a:bodyPr/>
          <a:lstStyle/>
          <a:p>
            <a:r>
              <a:rPr lang="en-US" dirty="0"/>
              <a:t>Minimum of 360° turn on one foot</a:t>
            </a:r>
          </a:p>
          <a:p>
            <a:r>
              <a:rPr lang="en-US" dirty="0"/>
              <a:t>One acro flight element (must start and finish on the beam)</a:t>
            </a:r>
          </a:p>
          <a:p>
            <a:r>
              <a:rPr lang="en-US" dirty="0"/>
              <a:t>Acro series of Difficulty (both elements must start and finish on the beam)</a:t>
            </a:r>
          </a:p>
          <a:p>
            <a:r>
              <a:rPr lang="en-US" dirty="0"/>
              <a:t>Superior dismount</a:t>
            </a:r>
          </a:p>
          <a:p>
            <a:r>
              <a:rPr lang="en-US" dirty="0">
                <a:solidFill>
                  <a:srgbClr val="FF0000"/>
                </a:solidFill>
              </a:rPr>
              <a:t>NEW -- </a:t>
            </a:r>
            <a:r>
              <a:rPr lang="en-US" dirty="0"/>
              <a:t>Dance series of Difficulty or </a:t>
            </a:r>
            <a:r>
              <a:rPr lang="en-US" dirty="0">
                <a:solidFill>
                  <a:srgbClr val="FF0000"/>
                </a:solidFill>
              </a:rPr>
              <a:t>Mixed series (acro &amp; dance) </a:t>
            </a:r>
            <a:r>
              <a:rPr lang="en-US" dirty="0">
                <a:solidFill>
                  <a:srgbClr val="00205B"/>
                </a:solidFill>
              </a:rPr>
              <a:t>of Difficulty (on the beam)</a:t>
            </a:r>
          </a:p>
        </p:txBody>
      </p:sp>
      <p:sp>
        <p:nvSpPr>
          <p:cNvPr id="4" name="Footer Placeholder 3">
            <a:extLst>
              <a:ext uri="{FF2B5EF4-FFF2-40B4-BE49-F238E27FC236}">
                <a16:creationId xmlns:a16="http://schemas.microsoft.com/office/drawing/2014/main" id="{AFB3F996-0D93-1C42-B58B-7AB539738BB8}"/>
              </a:ext>
            </a:extLst>
          </p:cNvPr>
          <p:cNvSpPr>
            <a:spLocks noGrp="1"/>
          </p:cNvSpPr>
          <p:nvPr>
            <p:ph type="ftr" sz="quarter" idx="11"/>
          </p:nvPr>
        </p:nvSpPr>
        <p:spPr/>
        <p:txBody>
          <a:bodyPr/>
          <a:lstStyle/>
          <a:p>
            <a:pPr>
              <a:defRPr/>
            </a:pPr>
            <a:r>
              <a:rPr lang="en-US"/>
              <a:t>www.nfhs.org</a:t>
            </a:r>
          </a:p>
        </p:txBody>
      </p:sp>
      <p:sp>
        <p:nvSpPr>
          <p:cNvPr id="5" name="Rectangle 1">
            <a:extLst>
              <a:ext uri="{FF2B5EF4-FFF2-40B4-BE49-F238E27FC236}">
                <a16:creationId xmlns:a16="http://schemas.microsoft.com/office/drawing/2014/main" id="{01F46CE8-CDF6-D640-AB89-D2BA1C540736}"/>
              </a:ext>
            </a:extLst>
          </p:cNvPr>
          <p:cNvSpPr>
            <a:spLocks noChangeArrowheads="1"/>
          </p:cNvSpPr>
          <p:nvPr/>
        </p:nvSpPr>
        <p:spPr bwMode="auto">
          <a:xfrm>
            <a:off x="8083064" y="1305759"/>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page1image2703257488">
            <a:extLst>
              <a:ext uri="{FF2B5EF4-FFF2-40B4-BE49-F238E27FC236}">
                <a16:creationId xmlns:a16="http://schemas.microsoft.com/office/drawing/2014/main" id="{E3958AD8-748D-7643-87B4-ADA1DBA56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5" y="-320675"/>
            <a:ext cx="6464300" cy="254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image2703629280">
            <a:extLst>
              <a:ext uri="{FF2B5EF4-FFF2-40B4-BE49-F238E27FC236}">
                <a16:creationId xmlns:a16="http://schemas.microsoft.com/office/drawing/2014/main" id="{2C3E26B6-9000-F842-917F-CC0AAC8F62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136525"/>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2image2703629568">
            <a:extLst>
              <a:ext uri="{FF2B5EF4-FFF2-40B4-BE49-F238E27FC236}">
                <a16:creationId xmlns:a16="http://schemas.microsoft.com/office/drawing/2014/main" id="{38CB6477-644A-E043-B2B0-1FA6D5A16C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136525"/>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age2image2704677504">
            <a:extLst>
              <a:ext uri="{FF2B5EF4-FFF2-40B4-BE49-F238E27FC236}">
                <a16:creationId xmlns:a16="http://schemas.microsoft.com/office/drawing/2014/main" id="{31D8DCD3-B1EE-C84C-80CC-D115191F45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9588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ge2image2704677792">
            <a:extLst>
              <a:ext uri="{FF2B5EF4-FFF2-40B4-BE49-F238E27FC236}">
                <a16:creationId xmlns:a16="http://schemas.microsoft.com/office/drawing/2014/main" id="{A14FB1E9-6750-B74D-9425-E8F2F588E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9588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age2image2704678080">
            <a:extLst>
              <a:ext uri="{FF2B5EF4-FFF2-40B4-BE49-F238E27FC236}">
                <a16:creationId xmlns:a16="http://schemas.microsoft.com/office/drawing/2014/main" id="{5C96CF20-F956-DB43-B918-945D92B65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9588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ge2image2704678368">
            <a:extLst>
              <a:ext uri="{FF2B5EF4-FFF2-40B4-BE49-F238E27FC236}">
                <a16:creationId xmlns:a16="http://schemas.microsoft.com/office/drawing/2014/main" id="{266400F3-6325-AC44-90EC-86969175A6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9588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2image2704678656">
            <a:extLst>
              <a:ext uri="{FF2B5EF4-FFF2-40B4-BE49-F238E27FC236}">
                <a16:creationId xmlns:a16="http://schemas.microsoft.com/office/drawing/2014/main" id="{BDD2C170-B8BD-2741-8649-0BD5DA67B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075" y="9588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ge2image2704679072">
            <a:extLst>
              <a:ext uri="{FF2B5EF4-FFF2-40B4-BE49-F238E27FC236}">
                <a16:creationId xmlns:a16="http://schemas.microsoft.com/office/drawing/2014/main" id="{E54839F2-8764-C04C-90BD-D6415FB1F0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75" y="9588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page2image2704679360">
            <a:extLst>
              <a:ext uri="{FF2B5EF4-FFF2-40B4-BE49-F238E27FC236}">
                <a16:creationId xmlns:a16="http://schemas.microsoft.com/office/drawing/2014/main" id="{E96947D0-80A5-2B44-BD56-487C139E00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9588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age2image2704679648">
            <a:extLst>
              <a:ext uri="{FF2B5EF4-FFF2-40B4-BE49-F238E27FC236}">
                <a16:creationId xmlns:a16="http://schemas.microsoft.com/office/drawing/2014/main" id="{074463A3-EB15-F646-9CCB-D5A5DC6CC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9588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page2image2704679936">
            <a:extLst>
              <a:ext uri="{FF2B5EF4-FFF2-40B4-BE49-F238E27FC236}">
                <a16:creationId xmlns:a16="http://schemas.microsoft.com/office/drawing/2014/main" id="{E927618C-DEC3-0345-A117-CC6E3D0A2E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075" y="958850"/>
            <a:ext cx="44450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page2image2703629280">
            <a:extLst>
              <a:ext uri="{FF2B5EF4-FFF2-40B4-BE49-F238E27FC236}">
                <a16:creationId xmlns:a16="http://schemas.microsoft.com/office/drawing/2014/main" id="{35EAA066-8485-0B40-A22C-1322D68A4F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288925"/>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page2image2703629568">
            <a:extLst>
              <a:ext uri="{FF2B5EF4-FFF2-40B4-BE49-F238E27FC236}">
                <a16:creationId xmlns:a16="http://schemas.microsoft.com/office/drawing/2014/main" id="{547F4B6E-1042-5E46-A732-EC9F208C2A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288925"/>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page2image2704677504">
            <a:extLst>
              <a:ext uri="{FF2B5EF4-FFF2-40B4-BE49-F238E27FC236}">
                <a16:creationId xmlns:a16="http://schemas.microsoft.com/office/drawing/2014/main" id="{B02F3D1D-9C0B-C341-AFFA-17551099DD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11112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page2image2704677792">
            <a:extLst>
              <a:ext uri="{FF2B5EF4-FFF2-40B4-BE49-F238E27FC236}">
                <a16:creationId xmlns:a16="http://schemas.microsoft.com/office/drawing/2014/main" id="{4014B8A8-14F9-0043-BCCD-E4026DEA5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11112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age2image2704678080">
            <a:extLst>
              <a:ext uri="{FF2B5EF4-FFF2-40B4-BE49-F238E27FC236}">
                <a16:creationId xmlns:a16="http://schemas.microsoft.com/office/drawing/2014/main" id="{BA60AA20-A6C4-CD45-99C2-C118E57D87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11112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page2image2704678368">
            <a:extLst>
              <a:ext uri="{FF2B5EF4-FFF2-40B4-BE49-F238E27FC236}">
                <a16:creationId xmlns:a16="http://schemas.microsoft.com/office/drawing/2014/main" id="{DE6E5166-A8B6-964B-8AAB-871C6AAAE6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11112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age2image2704678656">
            <a:extLst>
              <a:ext uri="{FF2B5EF4-FFF2-40B4-BE49-F238E27FC236}">
                <a16:creationId xmlns:a16="http://schemas.microsoft.com/office/drawing/2014/main" id="{E2E90BB2-4DAB-0943-A8AC-BEDC5B4E20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475" y="11112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page2image2704679072">
            <a:extLst>
              <a:ext uri="{FF2B5EF4-FFF2-40B4-BE49-F238E27FC236}">
                <a16:creationId xmlns:a16="http://schemas.microsoft.com/office/drawing/2014/main" id="{D6F1EFC9-756D-3C4A-B339-AB8780B903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475" y="11112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age2image2704679360">
            <a:extLst>
              <a:ext uri="{FF2B5EF4-FFF2-40B4-BE49-F238E27FC236}">
                <a16:creationId xmlns:a16="http://schemas.microsoft.com/office/drawing/2014/main" id="{495207EE-E6F2-5E48-AF73-DF80CFED5C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1111250"/>
            <a:ext cx="1168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page2image2704679648">
            <a:extLst>
              <a:ext uri="{FF2B5EF4-FFF2-40B4-BE49-F238E27FC236}">
                <a16:creationId xmlns:a16="http://schemas.microsoft.com/office/drawing/2014/main" id="{F70C91CB-00FF-7A4F-AA94-FEB767F7B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475" y="1111250"/>
            <a:ext cx="3263900" cy="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age2image2704679936">
            <a:extLst>
              <a:ext uri="{FF2B5EF4-FFF2-40B4-BE49-F238E27FC236}">
                <a16:creationId xmlns:a16="http://schemas.microsoft.com/office/drawing/2014/main" id="{5D800BF9-CD25-3C4C-9EE0-8B1591CD1A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475" y="1111250"/>
            <a:ext cx="44450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516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5024-354A-E244-A9B1-D2DB8A0D2C0F}"/>
              </a:ext>
            </a:extLst>
          </p:cNvPr>
          <p:cNvSpPr>
            <a:spLocks noGrp="1"/>
          </p:cNvSpPr>
          <p:nvPr>
            <p:ph type="title"/>
          </p:nvPr>
        </p:nvSpPr>
        <p:spPr/>
        <p:txBody>
          <a:bodyPr/>
          <a:lstStyle/>
          <a:p>
            <a:r>
              <a:rPr lang="en-US" dirty="0"/>
              <a:t>Rule 8-2-3:  balance beam event requirements</a:t>
            </a:r>
          </a:p>
        </p:txBody>
      </p:sp>
      <p:sp>
        <p:nvSpPr>
          <p:cNvPr id="3" name="Content Placeholder 2">
            <a:extLst>
              <a:ext uri="{FF2B5EF4-FFF2-40B4-BE49-F238E27FC236}">
                <a16:creationId xmlns:a16="http://schemas.microsoft.com/office/drawing/2014/main" id="{A98FDB05-D3F0-4446-ABF2-11AA6A8C1E86}"/>
              </a:ext>
            </a:extLst>
          </p:cNvPr>
          <p:cNvSpPr>
            <a:spLocks noGrp="1"/>
          </p:cNvSpPr>
          <p:nvPr>
            <p:ph idx="1"/>
          </p:nvPr>
        </p:nvSpPr>
        <p:spPr/>
        <p:txBody>
          <a:bodyPr/>
          <a:lstStyle/>
          <a:p>
            <a:r>
              <a:rPr lang="en-US" dirty="0">
                <a:solidFill>
                  <a:srgbClr val="00205B"/>
                </a:solidFill>
              </a:rPr>
              <a:t>REMINDER:  A single element may fulfill more than one Event Requirement.</a:t>
            </a:r>
          </a:p>
          <a:p>
            <a:pPr lvl="1"/>
            <a:r>
              <a:rPr lang="en-US" dirty="0">
                <a:solidFill>
                  <a:srgbClr val="00205B"/>
                </a:solidFill>
              </a:rPr>
              <a:t>Example:  flic-flac, flic-flac-–fulfills acro flight element and acro series</a:t>
            </a:r>
            <a:endParaRPr lang="en-US" b="1" dirty="0">
              <a:solidFill>
                <a:srgbClr val="00205B"/>
              </a:solidFill>
            </a:endParaRPr>
          </a:p>
          <a:p>
            <a:r>
              <a:rPr lang="en-US" b="1" dirty="0">
                <a:solidFill>
                  <a:srgbClr val="00205B"/>
                </a:solidFill>
              </a:rPr>
              <a:t>EXCEPTION:  </a:t>
            </a:r>
            <a:r>
              <a:rPr lang="en-US" dirty="0">
                <a:solidFill>
                  <a:srgbClr val="00205B"/>
                </a:solidFill>
              </a:rPr>
              <a:t>A single element within a series shall not be used twice  to fulfill </a:t>
            </a:r>
            <a:r>
              <a:rPr lang="en-US" u="sng" dirty="0">
                <a:solidFill>
                  <a:srgbClr val="00205B"/>
                </a:solidFill>
              </a:rPr>
              <a:t>two series requirements </a:t>
            </a:r>
            <a:r>
              <a:rPr lang="en-US" dirty="0">
                <a:solidFill>
                  <a:srgbClr val="00205B"/>
                </a:solidFill>
              </a:rPr>
              <a:t>in </a:t>
            </a:r>
            <a:r>
              <a:rPr lang="en-US" u="sng" dirty="0">
                <a:solidFill>
                  <a:srgbClr val="00205B"/>
                </a:solidFill>
              </a:rPr>
              <a:t>Event Requirements</a:t>
            </a:r>
            <a:r>
              <a:rPr lang="en-US" dirty="0">
                <a:solidFill>
                  <a:srgbClr val="00205B"/>
                </a:solidFill>
              </a:rPr>
              <a:t>.</a:t>
            </a:r>
          </a:p>
          <a:p>
            <a:pPr lvl="1"/>
            <a:r>
              <a:rPr lang="en-US" dirty="0">
                <a:solidFill>
                  <a:srgbClr val="00205B"/>
                </a:solidFill>
              </a:rPr>
              <a:t>Example:  flic-flac, flic-flac, wolf jump</a:t>
            </a:r>
          </a:p>
          <a:p>
            <a:pPr lvl="2"/>
            <a:r>
              <a:rPr lang="en-US" sz="2400" dirty="0">
                <a:solidFill>
                  <a:srgbClr val="00205B"/>
                </a:solidFill>
              </a:rPr>
              <a:t>This series could be used to fulfill either the acro series or the mixed series depending on whatever is to the gymnast’s advantage.  Using the second flic </a:t>
            </a:r>
            <a:r>
              <a:rPr lang="en-US" sz="2400" dirty="0" err="1">
                <a:solidFill>
                  <a:srgbClr val="00205B"/>
                </a:solidFill>
              </a:rPr>
              <a:t>flac</a:t>
            </a:r>
            <a:r>
              <a:rPr lang="en-US" sz="2400" dirty="0">
                <a:solidFill>
                  <a:srgbClr val="00205B"/>
                </a:solidFill>
              </a:rPr>
              <a:t> for both series in not allowed.</a:t>
            </a:r>
            <a:endParaRPr lang="en-US" sz="2400" dirty="0"/>
          </a:p>
          <a:p>
            <a:pPr lvl="1"/>
            <a:endParaRPr lang="en-US" dirty="0"/>
          </a:p>
        </p:txBody>
      </p:sp>
      <p:sp>
        <p:nvSpPr>
          <p:cNvPr id="4" name="Footer Placeholder 3">
            <a:extLst>
              <a:ext uri="{FF2B5EF4-FFF2-40B4-BE49-F238E27FC236}">
                <a16:creationId xmlns:a16="http://schemas.microsoft.com/office/drawing/2014/main" id="{CE788449-AE4D-8240-90AB-301D8FFE979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878603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D2469-4B7C-884E-B34E-051DC0F2743A}"/>
              </a:ext>
            </a:extLst>
          </p:cNvPr>
          <p:cNvSpPr>
            <a:spLocks noGrp="1"/>
          </p:cNvSpPr>
          <p:nvPr>
            <p:ph type="title"/>
          </p:nvPr>
        </p:nvSpPr>
        <p:spPr/>
        <p:txBody>
          <a:bodyPr/>
          <a:lstStyle/>
          <a:p>
            <a:r>
              <a:rPr lang="en-US" dirty="0"/>
              <a:t>Rule 8-3-3:  beam composition</a:t>
            </a:r>
            <a:br>
              <a:rPr lang="en-US" dirty="0"/>
            </a:br>
            <a:r>
              <a:rPr lang="en-US" dirty="0"/>
              <a:t>up to 0.60</a:t>
            </a:r>
          </a:p>
        </p:txBody>
      </p:sp>
      <p:sp>
        <p:nvSpPr>
          <p:cNvPr id="3" name="Content Placeholder 2">
            <a:extLst>
              <a:ext uri="{FF2B5EF4-FFF2-40B4-BE49-F238E27FC236}">
                <a16:creationId xmlns:a16="http://schemas.microsoft.com/office/drawing/2014/main" id="{BA5A70AC-E662-6045-AD31-715590D29F52}"/>
              </a:ext>
            </a:extLst>
          </p:cNvPr>
          <p:cNvSpPr>
            <a:spLocks noGrp="1"/>
          </p:cNvSpPr>
          <p:nvPr>
            <p:ph idx="1"/>
          </p:nvPr>
        </p:nvSpPr>
        <p:spPr>
          <a:xfrm>
            <a:off x="1812471" y="1989139"/>
            <a:ext cx="10176330" cy="4338637"/>
          </a:xfrm>
        </p:spPr>
        <p:txBody>
          <a:bodyPr/>
          <a:lstStyle/>
          <a:p>
            <a:r>
              <a:rPr lang="en-US" dirty="0"/>
              <a:t>Lack of variety of acro and dance ➞ up to 0.20</a:t>
            </a:r>
          </a:p>
          <a:p>
            <a:r>
              <a:rPr lang="en-US" dirty="0"/>
              <a:t>Lack of balance in quantity and level of acro vs. dance ➞ up to 0.10</a:t>
            </a:r>
          </a:p>
          <a:p>
            <a:r>
              <a:rPr lang="en-US" dirty="0"/>
              <a:t>Lack of an acro element in each of two different directions ➞ up to 0.10</a:t>
            </a:r>
          </a:p>
          <a:p>
            <a:pPr marL="0" indent="0">
              <a:buNone/>
            </a:pPr>
            <a:r>
              <a:rPr lang="en-US" dirty="0"/>
              <a:t>     (one must be backward and another may be forward or sideward)</a:t>
            </a:r>
          </a:p>
          <a:p>
            <a:pPr marL="0" indent="0">
              <a:buNone/>
            </a:pPr>
            <a:r>
              <a:rPr lang="en-US" dirty="0"/>
              <a:t>     Notes:</a:t>
            </a:r>
          </a:p>
          <a:p>
            <a:pPr marL="0" indent="0">
              <a:buNone/>
            </a:pPr>
            <a:r>
              <a:rPr lang="en-US" dirty="0"/>
              <a:t>     a. Must have one of each that both start and finish on the beam.</a:t>
            </a:r>
          </a:p>
          <a:p>
            <a:pPr marL="0" indent="0">
              <a:buNone/>
            </a:pPr>
            <a:r>
              <a:rPr lang="en-US" dirty="0"/>
              <a:t>         Exception:  The mount may be used.</a:t>
            </a:r>
          </a:p>
          <a:p>
            <a:pPr marL="0" indent="0">
              <a:buNone/>
            </a:pPr>
            <a:r>
              <a:rPr lang="en-US" dirty="0"/>
              <a:t>     b. If either or both is missing – deduct 0.10</a:t>
            </a:r>
          </a:p>
          <a:p>
            <a:pPr marL="0" indent="0">
              <a:buNone/>
            </a:pPr>
            <a:r>
              <a:rPr lang="en-US" dirty="0"/>
              <a:t>     c. If both are included but one is the dismount – deduct 0.05</a:t>
            </a:r>
          </a:p>
          <a:p>
            <a:pPr marL="0" indent="0">
              <a:buNone/>
            </a:pPr>
            <a:r>
              <a:rPr lang="en-US" dirty="0"/>
              <a:t>     </a:t>
            </a:r>
          </a:p>
        </p:txBody>
      </p:sp>
      <p:sp>
        <p:nvSpPr>
          <p:cNvPr id="4" name="Footer Placeholder 3">
            <a:extLst>
              <a:ext uri="{FF2B5EF4-FFF2-40B4-BE49-F238E27FC236}">
                <a16:creationId xmlns:a16="http://schemas.microsoft.com/office/drawing/2014/main" id="{40E6538E-93DC-0440-A833-25D95222487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71411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DFCF6-8C01-FD4C-B2F3-FDF1F2A88BC5}"/>
              </a:ext>
            </a:extLst>
          </p:cNvPr>
          <p:cNvSpPr>
            <a:spLocks noGrp="1"/>
          </p:cNvSpPr>
          <p:nvPr>
            <p:ph type="title"/>
          </p:nvPr>
        </p:nvSpPr>
        <p:spPr/>
        <p:txBody>
          <a:bodyPr/>
          <a:lstStyle/>
          <a:p>
            <a:r>
              <a:rPr lang="en-US" dirty="0"/>
              <a:t>Rule 8-3-3:  beam composition – cont.</a:t>
            </a:r>
          </a:p>
        </p:txBody>
      </p:sp>
      <p:sp>
        <p:nvSpPr>
          <p:cNvPr id="3" name="Content Placeholder 2">
            <a:extLst>
              <a:ext uri="{FF2B5EF4-FFF2-40B4-BE49-F238E27FC236}">
                <a16:creationId xmlns:a16="http://schemas.microsoft.com/office/drawing/2014/main" id="{8F2F6B79-25F6-7C48-899B-AB81CCCDE9D1}"/>
              </a:ext>
            </a:extLst>
          </p:cNvPr>
          <p:cNvSpPr>
            <a:spLocks noGrp="1"/>
          </p:cNvSpPr>
          <p:nvPr>
            <p:ph idx="1"/>
          </p:nvPr>
        </p:nvSpPr>
        <p:spPr/>
        <p:txBody>
          <a:bodyPr/>
          <a:lstStyle/>
          <a:p>
            <a:pPr marL="0" indent="0">
              <a:buNone/>
            </a:pPr>
            <a:r>
              <a:rPr lang="en-US" dirty="0"/>
              <a:t>     	d.   A tic-toc may count as a forward or backward direction 		      element</a:t>
            </a:r>
          </a:p>
          <a:p>
            <a:pPr marL="0" indent="0">
              <a:buNone/>
            </a:pPr>
            <a:r>
              <a:rPr lang="en-US" dirty="0"/>
              <a:t>	e.   May not include a handstand which has no direction </a:t>
            </a:r>
          </a:p>
          <a:p>
            <a:r>
              <a:rPr lang="en-US" dirty="0"/>
              <a:t>Lack of level change and lack of distribution ➞ up to 0.10</a:t>
            </a:r>
          </a:p>
          <a:p>
            <a:r>
              <a:rPr lang="en-US" dirty="0"/>
              <a:t>Lack of artistry/choreography ➞ up to 0.10</a:t>
            </a:r>
          </a:p>
          <a:p>
            <a:pPr marL="0" indent="0">
              <a:buNone/>
            </a:pPr>
            <a:r>
              <a:rPr lang="en-US" dirty="0"/>
              <a:t>     (Quality of movement, expression, and originality) </a:t>
            </a:r>
          </a:p>
        </p:txBody>
      </p:sp>
      <p:sp>
        <p:nvSpPr>
          <p:cNvPr id="4" name="Footer Placeholder 3">
            <a:extLst>
              <a:ext uri="{FF2B5EF4-FFF2-40B4-BE49-F238E27FC236}">
                <a16:creationId xmlns:a16="http://schemas.microsoft.com/office/drawing/2014/main" id="{DBC994EC-B700-EA40-8B75-7FBC0545C684}"/>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896428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B831-0365-7F4B-BE58-A5F3E02DCD06}"/>
              </a:ext>
            </a:extLst>
          </p:cNvPr>
          <p:cNvSpPr>
            <a:spLocks noGrp="1"/>
          </p:cNvSpPr>
          <p:nvPr>
            <p:ph type="title"/>
          </p:nvPr>
        </p:nvSpPr>
        <p:spPr/>
        <p:txBody>
          <a:bodyPr/>
          <a:lstStyle/>
          <a:p>
            <a:r>
              <a:rPr lang="en-US" dirty="0"/>
              <a:t>Rule 8-3-4a (13), 8-3-4b (2), 8-3-4b (8), 8-3-4c (8):  Beam execution deduction changes</a:t>
            </a:r>
          </a:p>
        </p:txBody>
      </p:sp>
      <p:sp>
        <p:nvSpPr>
          <p:cNvPr id="3" name="Content Placeholder 2">
            <a:extLst>
              <a:ext uri="{FF2B5EF4-FFF2-40B4-BE49-F238E27FC236}">
                <a16:creationId xmlns:a16="http://schemas.microsoft.com/office/drawing/2014/main" id="{45BC52D2-9133-5C48-A914-C2923598F6F5}"/>
              </a:ext>
            </a:extLst>
          </p:cNvPr>
          <p:cNvSpPr>
            <a:spLocks noGrp="1"/>
          </p:cNvSpPr>
          <p:nvPr>
            <p:ph idx="1"/>
          </p:nvPr>
        </p:nvSpPr>
        <p:spPr/>
        <p:txBody>
          <a:bodyPr/>
          <a:lstStyle/>
          <a:p>
            <a:r>
              <a:rPr lang="en-US" dirty="0"/>
              <a:t>8-3-4a (13):  Small or medium steps on landing (maximum of 4 steps) </a:t>
            </a:r>
          </a:p>
          <a:p>
            <a:pPr marL="0" indent="0">
              <a:buNone/>
            </a:pPr>
            <a:r>
              <a:rPr lang="en-US" dirty="0"/>
              <a:t>     ➞ each 0.10 – 0.15 max 0.40</a:t>
            </a:r>
          </a:p>
          <a:p>
            <a:r>
              <a:rPr lang="en-US" dirty="0"/>
              <a:t>8-3-4b (2):  Relaxed/incorrect footwork in non-Value Parts throughout the exercise ➞ up to 0.30</a:t>
            </a:r>
          </a:p>
          <a:p>
            <a:r>
              <a:rPr lang="en-US" dirty="0"/>
              <a:t>8-3-4b (8):  Hip angle (136° - 179°) ➞ up to 0.3</a:t>
            </a:r>
          </a:p>
          <a:p>
            <a:r>
              <a:rPr lang="en-US" dirty="0"/>
              <a:t>8-3-4c (8):  Squat on landing (hips lower than the knees) ➞ up to 0.30</a:t>
            </a:r>
          </a:p>
          <a:p>
            <a:pPr marL="0" indent="0">
              <a:buNone/>
            </a:pPr>
            <a:r>
              <a:rPr lang="en-US" dirty="0"/>
              <a:t>     NOTE:  Lands dismount in squat position, then falls ➞ 0.30 + 0.50</a:t>
            </a:r>
          </a:p>
        </p:txBody>
      </p:sp>
      <p:sp>
        <p:nvSpPr>
          <p:cNvPr id="4" name="Footer Placeholder 3">
            <a:extLst>
              <a:ext uri="{FF2B5EF4-FFF2-40B4-BE49-F238E27FC236}">
                <a16:creationId xmlns:a16="http://schemas.microsoft.com/office/drawing/2014/main" id="{EB46F25A-F3AA-CF4F-B320-73E336BC51C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827519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3FEDDC-1CA9-104C-8631-DCC168B27DF8}"/>
              </a:ext>
            </a:extLst>
          </p:cNvPr>
          <p:cNvSpPr>
            <a:spLocks noGrp="1"/>
          </p:cNvSpPr>
          <p:nvPr>
            <p:ph idx="1"/>
          </p:nvPr>
        </p:nvSpPr>
        <p:spPr>
          <a:xfrm>
            <a:off x="1940985" y="1975757"/>
            <a:ext cx="10026649" cy="4548867"/>
          </a:xfrm>
        </p:spPr>
        <p:txBody>
          <a:bodyPr/>
          <a:lstStyle/>
          <a:p>
            <a:r>
              <a:rPr lang="en-US" sz="2300" dirty="0"/>
              <a:t>NOTE 3:  A single element in a series may count twice when awarding BBS credit.</a:t>
            </a:r>
          </a:p>
          <a:p>
            <a:pPr lvl="1"/>
            <a:r>
              <a:rPr lang="en-US" sz="2100" dirty="0"/>
              <a:t>In a direct connection of three (3) or more elements, the second and following elements may be used twice when awarding BBS, the first time as the last element of a BBS and second time as the first element of a BBS.</a:t>
            </a:r>
          </a:p>
          <a:p>
            <a:r>
              <a:rPr lang="en-US" sz="2300" dirty="0"/>
              <a:t>NOTE 4:  On beam only:  </a:t>
            </a:r>
          </a:p>
          <a:p>
            <a:pPr marL="914400" lvl="1" indent="-457200">
              <a:buFont typeface="+mj-lt"/>
              <a:buAutoNum type="alphaLcPeriod"/>
            </a:pPr>
            <a:r>
              <a:rPr lang="en-US" sz="2100" dirty="0"/>
              <a:t>An AHS acro element directly connected (before or after) to a S acro element will receive 0.20 as a HL BBS.  Mounts and dismounts may be used.</a:t>
            </a:r>
          </a:p>
          <a:p>
            <a:pPr marL="914400" lvl="1" indent="-457200">
              <a:buFont typeface="+mj-lt"/>
              <a:buAutoNum type="alphaLcPeriod"/>
            </a:pPr>
            <a:r>
              <a:rPr lang="en-US" sz="2100" dirty="0"/>
              <a:t>When awarding BBS credit for dance, elements must be from Group 1, 2, or 3.  Dance balances and body waves may not be used.</a:t>
            </a:r>
          </a:p>
          <a:p>
            <a:pPr lvl="2"/>
            <a:r>
              <a:rPr lang="en-US" sz="2100" dirty="0"/>
              <a:t>Any S, HS, and/or AHS whether it is an acro or dance can be combined as long as the dance comes from Group 1, 2 &amp; 3.</a:t>
            </a:r>
          </a:p>
        </p:txBody>
      </p:sp>
      <p:sp>
        <p:nvSpPr>
          <p:cNvPr id="4" name="Footer Placeholder 3">
            <a:extLst>
              <a:ext uri="{FF2B5EF4-FFF2-40B4-BE49-F238E27FC236}">
                <a16:creationId xmlns:a16="http://schemas.microsoft.com/office/drawing/2014/main" id="{30ED6B85-A163-3344-B23B-3C4184E3E63A}"/>
              </a:ext>
            </a:extLst>
          </p:cNvPr>
          <p:cNvSpPr>
            <a:spLocks noGrp="1"/>
          </p:cNvSpPr>
          <p:nvPr>
            <p:ph type="ftr" sz="quarter" idx="11"/>
          </p:nvPr>
        </p:nvSpPr>
        <p:spPr/>
        <p:txBody>
          <a:bodyPr/>
          <a:lstStyle/>
          <a:p>
            <a:pPr>
              <a:defRPr/>
            </a:pPr>
            <a:r>
              <a:rPr lang="en-US"/>
              <a:t>www.nfhs.org</a:t>
            </a:r>
          </a:p>
        </p:txBody>
      </p:sp>
      <p:sp>
        <p:nvSpPr>
          <p:cNvPr id="6" name="Title 5">
            <a:extLst>
              <a:ext uri="{FF2B5EF4-FFF2-40B4-BE49-F238E27FC236}">
                <a16:creationId xmlns:a16="http://schemas.microsoft.com/office/drawing/2014/main" id="{BAC8DEC2-C65B-A749-AB52-FC2764EE07B4}"/>
              </a:ext>
            </a:extLst>
          </p:cNvPr>
          <p:cNvSpPr>
            <a:spLocks noGrp="1"/>
          </p:cNvSpPr>
          <p:nvPr>
            <p:ph type="title"/>
          </p:nvPr>
        </p:nvSpPr>
        <p:spPr/>
        <p:txBody>
          <a:bodyPr/>
          <a:lstStyle/>
          <a:p>
            <a:r>
              <a:rPr lang="en-US" dirty="0"/>
              <a:t>Rule 8-3-5: Beam bonus, Notes 3 &amp; 4</a:t>
            </a:r>
          </a:p>
        </p:txBody>
      </p:sp>
    </p:spTree>
    <p:extLst>
      <p:ext uri="{BB962C8B-B14F-4D97-AF65-F5344CB8AC3E}">
        <p14:creationId xmlns:p14="http://schemas.microsoft.com/office/powerpoint/2010/main" val="1028089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B0BD1-4E78-2140-9004-4B6B891FFF85}"/>
              </a:ext>
            </a:extLst>
          </p:cNvPr>
          <p:cNvSpPr>
            <a:spLocks noGrp="1"/>
          </p:cNvSpPr>
          <p:nvPr>
            <p:ph type="title"/>
          </p:nvPr>
        </p:nvSpPr>
        <p:spPr/>
        <p:txBody>
          <a:bodyPr/>
          <a:lstStyle/>
          <a:p>
            <a:r>
              <a:rPr lang="en-US" dirty="0"/>
              <a:t>Rule 8-6:  balance beam element changes</a:t>
            </a:r>
          </a:p>
        </p:txBody>
      </p:sp>
      <p:sp>
        <p:nvSpPr>
          <p:cNvPr id="3" name="Content Placeholder 2">
            <a:extLst>
              <a:ext uri="{FF2B5EF4-FFF2-40B4-BE49-F238E27FC236}">
                <a16:creationId xmlns:a16="http://schemas.microsoft.com/office/drawing/2014/main" id="{84940A49-4774-4E48-B498-800E99501595}"/>
              </a:ext>
            </a:extLst>
          </p:cNvPr>
          <p:cNvSpPr>
            <a:spLocks noGrp="1"/>
          </p:cNvSpPr>
          <p:nvPr>
            <p:ph idx="1"/>
          </p:nvPr>
        </p:nvSpPr>
        <p:spPr>
          <a:xfrm>
            <a:off x="1940985" y="1975757"/>
            <a:ext cx="10026649" cy="4548867"/>
          </a:xfrm>
        </p:spPr>
        <p:txBody>
          <a:bodyPr/>
          <a:lstStyle/>
          <a:p>
            <a:r>
              <a:rPr lang="en-US" sz="2400" dirty="0"/>
              <a:t>1.404:   split leap forward with leg change (180° leg separation) at end of 	      beam ➞ AHS</a:t>
            </a:r>
          </a:p>
          <a:p>
            <a:r>
              <a:rPr lang="en-US" sz="2400" dirty="0"/>
              <a:t>1.409:   from rear stand (back towards beam), flic-</a:t>
            </a:r>
            <a:r>
              <a:rPr lang="en-US" sz="2400" dirty="0" err="1"/>
              <a:t>flac</a:t>
            </a:r>
            <a:r>
              <a:rPr lang="en-US" sz="2400" dirty="0"/>
              <a:t> over beam to candle       	      position, ending in front support w/wo backward hip circle ➞ AHS</a:t>
            </a:r>
          </a:p>
          <a:p>
            <a:r>
              <a:rPr lang="en-US" sz="2400" dirty="0"/>
              <a:t>2.304c:  pike jump 45° ➞ HS</a:t>
            </a:r>
          </a:p>
          <a:p>
            <a:r>
              <a:rPr lang="en-US" sz="2400" dirty="0"/>
              <a:t>2.404c:  pike jump 45° w/ 1/2 ➞ AHS</a:t>
            </a:r>
          </a:p>
          <a:p>
            <a:r>
              <a:rPr lang="en-US" sz="2400" dirty="0"/>
              <a:t>2.306d:  split jump 180° followed by 1/4 (from side landing in cross) ➞ HS</a:t>
            </a:r>
          </a:p>
          <a:p>
            <a:r>
              <a:rPr lang="en-US" sz="2400" dirty="0"/>
              <a:t>2.407d:  side split jump 180° followed by 1/4 (from side landing in cross)</a:t>
            </a:r>
          </a:p>
          <a:p>
            <a:pPr marL="0" indent="0">
              <a:buNone/>
            </a:pPr>
            <a:r>
              <a:rPr lang="en-US" sz="2400" dirty="0"/>
              <a:t>	       ➞ AHS</a:t>
            </a:r>
          </a:p>
          <a:p>
            <a:r>
              <a:rPr lang="en-US" sz="2400" dirty="0"/>
              <a:t>2.408d:  straddle pike jump followed by 1/4 (from side landing in cross) </a:t>
            </a:r>
          </a:p>
          <a:p>
            <a:pPr marL="0" indent="0">
              <a:buNone/>
            </a:pPr>
            <a:r>
              <a:rPr lang="en-US" sz="2400" dirty="0"/>
              <a:t>	       ➞ AHS</a:t>
            </a:r>
          </a:p>
        </p:txBody>
      </p:sp>
      <p:sp>
        <p:nvSpPr>
          <p:cNvPr id="4" name="Footer Placeholder 3">
            <a:extLst>
              <a:ext uri="{FF2B5EF4-FFF2-40B4-BE49-F238E27FC236}">
                <a16:creationId xmlns:a16="http://schemas.microsoft.com/office/drawing/2014/main" id="{6183F1D9-566E-E945-9399-FF0317A978A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6314953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AB89-EFD1-D242-9F0D-A2D9AC595E44}"/>
              </a:ext>
            </a:extLst>
          </p:cNvPr>
          <p:cNvSpPr>
            <a:spLocks noGrp="1"/>
          </p:cNvSpPr>
          <p:nvPr>
            <p:ph type="title"/>
          </p:nvPr>
        </p:nvSpPr>
        <p:spPr/>
        <p:txBody>
          <a:bodyPr/>
          <a:lstStyle/>
          <a:p>
            <a:r>
              <a:rPr lang="en-US" dirty="0"/>
              <a:t>Rule 9-2-3:  Floor exercise event requirements - Acro</a:t>
            </a:r>
          </a:p>
        </p:txBody>
      </p:sp>
      <p:sp>
        <p:nvSpPr>
          <p:cNvPr id="3" name="Content Placeholder 2">
            <a:extLst>
              <a:ext uri="{FF2B5EF4-FFF2-40B4-BE49-F238E27FC236}">
                <a16:creationId xmlns:a16="http://schemas.microsoft.com/office/drawing/2014/main" id="{6172698E-3E85-0140-BB5D-6C978BA64D0D}"/>
              </a:ext>
            </a:extLst>
          </p:cNvPr>
          <p:cNvSpPr>
            <a:spLocks noGrp="1"/>
          </p:cNvSpPr>
          <p:nvPr>
            <p:ph idx="1"/>
          </p:nvPr>
        </p:nvSpPr>
        <p:spPr>
          <a:xfrm>
            <a:off x="1812471" y="1926771"/>
            <a:ext cx="10155163" cy="4597853"/>
          </a:xfrm>
        </p:spPr>
        <p:txBody>
          <a:bodyPr/>
          <a:lstStyle/>
          <a:p>
            <a:r>
              <a:rPr lang="en-US" sz="2000" b="1" dirty="0"/>
              <a:t>Acro</a:t>
            </a:r>
          </a:p>
          <a:p>
            <a:pPr lvl="1"/>
            <a:r>
              <a:rPr lang="en-US" sz="2000" dirty="0"/>
              <a:t>1.  Twisting salto – at least ½ (180°)</a:t>
            </a:r>
          </a:p>
          <a:p>
            <a:pPr lvl="1"/>
            <a:r>
              <a:rPr lang="en-US" sz="2000" dirty="0"/>
              <a:t>2.  Three acro passes</a:t>
            </a:r>
          </a:p>
          <a:p>
            <a:pPr marL="857250" lvl="2" indent="0">
              <a:buNone/>
            </a:pPr>
            <a:r>
              <a:rPr lang="en-US" sz="1600" dirty="0"/>
              <a:t>  –  </a:t>
            </a:r>
            <a:r>
              <a:rPr lang="en-US" dirty="0"/>
              <a:t>A series consisting of two or more directly connected acro elements</a:t>
            </a:r>
          </a:p>
          <a:p>
            <a:pPr lvl="2"/>
            <a:r>
              <a:rPr lang="en-US" dirty="0"/>
              <a:t>Except for the round-off, all elements in a pass must receive Value Part credit.</a:t>
            </a:r>
          </a:p>
          <a:p>
            <a:pPr lvl="2"/>
            <a:r>
              <a:rPr lang="en-US" dirty="0"/>
              <a:t>Elements may be in any of the three directions:  forward, backward or sideward</a:t>
            </a:r>
          </a:p>
          <a:p>
            <a:pPr lvl="2"/>
            <a:r>
              <a:rPr lang="en-US" dirty="0"/>
              <a:t>NOTE:  A handstand with or without a turn has no direction unless it is completed as a front walkover or a handstand forward roll.</a:t>
            </a:r>
          </a:p>
          <a:p>
            <a:pPr lvl="2"/>
            <a:r>
              <a:rPr lang="en-US" dirty="0"/>
              <a:t>A two-element pass shall include a BBS, a HS or an AHS</a:t>
            </a:r>
          </a:p>
          <a:p>
            <a:pPr lvl="1"/>
            <a:r>
              <a:rPr lang="en-US" sz="2000" dirty="0"/>
              <a:t>3.  S acro element in the third acro pass or as the last acro element</a:t>
            </a:r>
          </a:p>
          <a:p>
            <a:pPr lvl="2"/>
            <a:r>
              <a:rPr lang="en-US" dirty="0"/>
              <a:t>Credit may be awarded even if the first and/or second pass is broken.</a:t>
            </a:r>
          </a:p>
          <a:p>
            <a:pPr lvl="2"/>
            <a:r>
              <a:rPr lang="en-US" dirty="0"/>
              <a:t>A series of front or back handsprings, which receives S credit can be considered the last acro element.</a:t>
            </a:r>
          </a:p>
          <a:p>
            <a:pPr lvl="1"/>
            <a:endParaRPr lang="en-US" dirty="0"/>
          </a:p>
        </p:txBody>
      </p:sp>
      <p:sp>
        <p:nvSpPr>
          <p:cNvPr id="4" name="Footer Placeholder 3">
            <a:extLst>
              <a:ext uri="{FF2B5EF4-FFF2-40B4-BE49-F238E27FC236}">
                <a16:creationId xmlns:a16="http://schemas.microsoft.com/office/drawing/2014/main" id="{5F2FC116-3D37-9D46-B160-DD4D8B5FB0B6}"/>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8992974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3B233-8D74-4944-8301-57FC7A06502C}"/>
              </a:ext>
            </a:extLst>
          </p:cNvPr>
          <p:cNvSpPr>
            <a:spLocks noGrp="1"/>
          </p:cNvSpPr>
          <p:nvPr>
            <p:ph type="title"/>
          </p:nvPr>
        </p:nvSpPr>
        <p:spPr/>
        <p:txBody>
          <a:bodyPr/>
          <a:lstStyle/>
          <a:p>
            <a:r>
              <a:rPr lang="en-US" dirty="0"/>
              <a:t>Rule 9-2-3:  Floor exercise event requirements - Dance</a:t>
            </a:r>
          </a:p>
        </p:txBody>
      </p:sp>
      <p:sp>
        <p:nvSpPr>
          <p:cNvPr id="3" name="Content Placeholder 2">
            <a:extLst>
              <a:ext uri="{FF2B5EF4-FFF2-40B4-BE49-F238E27FC236}">
                <a16:creationId xmlns:a16="http://schemas.microsoft.com/office/drawing/2014/main" id="{E25DCD72-527A-7246-9AFD-4CCDCB259901}"/>
              </a:ext>
            </a:extLst>
          </p:cNvPr>
          <p:cNvSpPr>
            <a:spLocks noGrp="1"/>
          </p:cNvSpPr>
          <p:nvPr>
            <p:ph idx="1"/>
          </p:nvPr>
        </p:nvSpPr>
        <p:spPr/>
        <p:txBody>
          <a:bodyPr/>
          <a:lstStyle/>
          <a:p>
            <a:r>
              <a:rPr lang="en-US" b="1" dirty="0"/>
              <a:t>Dance</a:t>
            </a:r>
          </a:p>
          <a:p>
            <a:pPr lvl="1"/>
            <a:r>
              <a:rPr lang="en-US" dirty="0"/>
              <a:t>4.  One turn on one foot of at least superior difficulty.</a:t>
            </a:r>
          </a:p>
          <a:p>
            <a:pPr lvl="1"/>
            <a:r>
              <a:rPr lang="en-US" dirty="0"/>
              <a:t>5.  A dance passage that includes a minimum of two (2) different Group 1    	  elements, directly or indirectly connected.  The passage must include 	  both a superior and a leap (cross or side split position).</a:t>
            </a:r>
          </a:p>
          <a:p>
            <a:pPr lvl="1"/>
            <a:endParaRPr lang="en-US" dirty="0"/>
          </a:p>
          <a:p>
            <a:r>
              <a:rPr lang="en-US" dirty="0"/>
              <a:t>REMINDER:  Two dance elements indirectly connected in a dance passage do not receive back-to-back superior credit.</a:t>
            </a:r>
          </a:p>
          <a:p>
            <a:pPr marL="457200" lvl="1" indent="0">
              <a:buNone/>
            </a:pPr>
            <a:endParaRPr lang="en-US" dirty="0"/>
          </a:p>
        </p:txBody>
      </p:sp>
      <p:sp>
        <p:nvSpPr>
          <p:cNvPr id="4" name="Footer Placeholder 3">
            <a:extLst>
              <a:ext uri="{FF2B5EF4-FFF2-40B4-BE49-F238E27FC236}">
                <a16:creationId xmlns:a16="http://schemas.microsoft.com/office/drawing/2014/main" id="{7BADA25A-38D8-E047-9009-0C59CA5F575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665442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BD258-1EE9-4A0B-920B-2AA2E1219022}"/>
              </a:ext>
            </a:extLst>
          </p:cNvPr>
          <p:cNvSpPr>
            <a:spLocks noGrp="1"/>
          </p:cNvSpPr>
          <p:nvPr>
            <p:ph type="title"/>
          </p:nvPr>
        </p:nvSpPr>
        <p:spPr/>
        <p:txBody>
          <a:bodyPr/>
          <a:lstStyle/>
          <a:p>
            <a:r>
              <a:rPr lang="en-US" dirty="0"/>
              <a:t>NFHS Rules Committee</a:t>
            </a:r>
          </a:p>
        </p:txBody>
      </p:sp>
      <p:sp>
        <p:nvSpPr>
          <p:cNvPr id="3" name="Footer Placeholder 2">
            <a:extLst>
              <a:ext uri="{FF2B5EF4-FFF2-40B4-BE49-F238E27FC236}">
                <a16:creationId xmlns:a16="http://schemas.microsoft.com/office/drawing/2014/main" id="{39B184FC-4CF8-4D8D-8225-316FCE7E3497}"/>
              </a:ext>
            </a:extLst>
          </p:cNvPr>
          <p:cNvSpPr>
            <a:spLocks noGrp="1"/>
          </p:cNvSpPr>
          <p:nvPr>
            <p:ph type="ftr" sz="quarter" idx="11"/>
          </p:nvPr>
        </p:nvSpPr>
        <p:spPr/>
        <p:txBody>
          <a:bodyPr/>
          <a:lstStyle/>
          <a:p>
            <a:pPr>
              <a:defRPr/>
            </a:pPr>
            <a:r>
              <a:rPr lang="en-US"/>
              <a:t>www.nfhs.org</a:t>
            </a:r>
          </a:p>
        </p:txBody>
      </p:sp>
      <p:pic>
        <p:nvPicPr>
          <p:cNvPr id="36" name="Picture Placeholder 35">
            <a:extLst>
              <a:ext uri="{FF2B5EF4-FFF2-40B4-BE49-F238E27FC236}">
                <a16:creationId xmlns:a16="http://schemas.microsoft.com/office/drawing/2014/main" id="{E7E428C0-817D-EAA4-2415-D1E5A302A46F}"/>
              </a:ext>
            </a:extLst>
          </p:cNvPr>
          <p:cNvPicPr>
            <a:picLocks noGrp="1" noChangeAspect="1"/>
          </p:cNvPicPr>
          <p:nvPr>
            <p:ph type="pic" sz="quarter" idx="13"/>
          </p:nvPr>
        </p:nvPicPr>
        <p:blipFill>
          <a:blip r:embed="rId3"/>
          <a:srcRect l="259" r="259"/>
          <a:stretch>
            <a:fillRect/>
          </a:stretch>
        </p:blipFill>
        <p:spPr>
          <a:prstGeom prst="rect">
            <a:avLst/>
          </a:prstGeom>
        </p:spPr>
      </p:pic>
      <p:pic>
        <p:nvPicPr>
          <p:cNvPr id="37" name="Picture Placeholder 36">
            <a:extLst>
              <a:ext uri="{FF2B5EF4-FFF2-40B4-BE49-F238E27FC236}">
                <a16:creationId xmlns:a16="http://schemas.microsoft.com/office/drawing/2014/main" id="{0855D378-BA4A-6707-E514-370E723EEAD5}"/>
              </a:ext>
            </a:extLst>
          </p:cNvPr>
          <p:cNvPicPr>
            <a:picLocks noGrp="1" noChangeAspect="1"/>
          </p:cNvPicPr>
          <p:nvPr>
            <p:ph type="pic" sz="quarter" idx="14"/>
          </p:nvPr>
        </p:nvPicPr>
        <p:blipFill>
          <a:blip r:embed="rId4"/>
          <a:srcRect t="212" b="212"/>
          <a:stretch>
            <a:fillRect/>
          </a:stretch>
        </p:blipFill>
        <p:spPr>
          <a:prstGeom prst="rect">
            <a:avLst/>
          </a:prstGeom>
        </p:spPr>
      </p:pic>
      <p:pic>
        <p:nvPicPr>
          <p:cNvPr id="38" name="Picture Placeholder 37">
            <a:extLst>
              <a:ext uri="{FF2B5EF4-FFF2-40B4-BE49-F238E27FC236}">
                <a16:creationId xmlns:a16="http://schemas.microsoft.com/office/drawing/2014/main" id="{29BC6129-9E48-9D8C-DFBD-A8D828D85B6F}"/>
              </a:ext>
            </a:extLst>
          </p:cNvPr>
          <p:cNvPicPr>
            <a:picLocks noGrp="1" noChangeAspect="1"/>
          </p:cNvPicPr>
          <p:nvPr>
            <p:ph type="pic" sz="quarter" idx="15"/>
          </p:nvPr>
        </p:nvPicPr>
        <p:blipFill>
          <a:blip r:embed="rId5"/>
          <a:srcRect t="41" b="41"/>
          <a:stretch>
            <a:fillRect/>
          </a:stretch>
        </p:blipFill>
        <p:spPr>
          <a:prstGeom prst="rect">
            <a:avLst/>
          </a:prstGeom>
        </p:spPr>
      </p:pic>
      <p:pic>
        <p:nvPicPr>
          <p:cNvPr id="45" name="Picture Placeholder 44" descr="A close-up of a person smiling&#10;&#10;Description automatically generated">
            <a:extLst>
              <a:ext uri="{FF2B5EF4-FFF2-40B4-BE49-F238E27FC236}">
                <a16:creationId xmlns:a16="http://schemas.microsoft.com/office/drawing/2014/main" id="{E179964F-AE5F-79E4-EEF5-AE8AEEA40C2B}"/>
              </a:ext>
            </a:extLst>
          </p:cNvPr>
          <p:cNvPicPr>
            <a:picLocks noGrp="1" noChangeAspect="1"/>
          </p:cNvPicPr>
          <p:nvPr>
            <p:ph type="pic" sz="quarter" idx="19"/>
          </p:nvPr>
        </p:nvPicPr>
        <p:blipFill>
          <a:blip r:embed="rId6">
            <a:extLst>
              <a:ext uri="{28A0092B-C50C-407E-A947-70E740481C1C}">
                <a14:useLocalDpi xmlns:a14="http://schemas.microsoft.com/office/drawing/2010/main" val="0"/>
              </a:ext>
            </a:extLst>
          </a:blip>
          <a:srcRect t="96" b="96"/>
          <a:stretch>
            <a:fillRect/>
          </a:stretch>
        </p:blipFill>
        <p:spPr/>
      </p:pic>
      <p:pic>
        <p:nvPicPr>
          <p:cNvPr id="47" name="Picture Placeholder 46" descr="A person in a red sweater&#10;&#10;Description automatically generated">
            <a:extLst>
              <a:ext uri="{FF2B5EF4-FFF2-40B4-BE49-F238E27FC236}">
                <a16:creationId xmlns:a16="http://schemas.microsoft.com/office/drawing/2014/main" id="{E345D211-A10F-D59D-801E-3233BA5DA86E}"/>
              </a:ext>
            </a:extLst>
          </p:cNvPr>
          <p:cNvPicPr>
            <a:picLocks noGrp="1" noChangeAspect="1"/>
          </p:cNvPicPr>
          <p:nvPr>
            <p:ph type="pic" sz="quarter" idx="20"/>
          </p:nvPr>
        </p:nvPicPr>
        <p:blipFill>
          <a:blip r:embed="rId7">
            <a:extLst>
              <a:ext uri="{28A0092B-C50C-407E-A947-70E740481C1C}">
                <a14:useLocalDpi xmlns:a14="http://schemas.microsoft.com/office/drawing/2010/main" val="0"/>
              </a:ext>
            </a:extLst>
          </a:blip>
          <a:srcRect t="10880" b="10880"/>
          <a:stretch>
            <a:fillRect/>
          </a:stretch>
        </p:blipFill>
        <p:spPr/>
      </p:pic>
      <p:sp>
        <p:nvSpPr>
          <p:cNvPr id="12" name="Text Placeholder 11">
            <a:extLst>
              <a:ext uri="{FF2B5EF4-FFF2-40B4-BE49-F238E27FC236}">
                <a16:creationId xmlns:a16="http://schemas.microsoft.com/office/drawing/2014/main" id="{D61F14D8-0AB0-49C2-9F4C-F7B13C1471FE}"/>
              </a:ext>
            </a:extLst>
          </p:cNvPr>
          <p:cNvSpPr>
            <a:spLocks noGrp="1"/>
          </p:cNvSpPr>
          <p:nvPr>
            <p:ph type="body" sz="quarter" idx="21"/>
          </p:nvPr>
        </p:nvSpPr>
        <p:spPr/>
        <p:txBody>
          <a:bodyPr/>
          <a:lstStyle/>
          <a:p>
            <a:r>
              <a:rPr lang="en-US" dirty="0"/>
              <a:t>Dr. Karissa Niehoff</a:t>
            </a:r>
          </a:p>
          <a:p>
            <a:r>
              <a:rPr lang="en-US" dirty="0"/>
              <a:t>NFHS </a:t>
            </a:r>
          </a:p>
          <a:p>
            <a:r>
              <a:rPr lang="en-US" dirty="0"/>
              <a:t>Publisher</a:t>
            </a:r>
          </a:p>
          <a:p>
            <a:endParaRPr lang="en-US" dirty="0"/>
          </a:p>
        </p:txBody>
      </p:sp>
      <p:sp>
        <p:nvSpPr>
          <p:cNvPr id="13" name="Text Placeholder 12">
            <a:extLst>
              <a:ext uri="{FF2B5EF4-FFF2-40B4-BE49-F238E27FC236}">
                <a16:creationId xmlns:a16="http://schemas.microsoft.com/office/drawing/2014/main" id="{C453CC4C-276F-4C33-8528-A5F1FF4E8618}"/>
              </a:ext>
            </a:extLst>
          </p:cNvPr>
          <p:cNvSpPr>
            <a:spLocks noGrp="1"/>
          </p:cNvSpPr>
          <p:nvPr>
            <p:ph type="body" sz="quarter" idx="22"/>
          </p:nvPr>
        </p:nvSpPr>
        <p:spPr/>
        <p:txBody>
          <a:bodyPr/>
          <a:lstStyle/>
          <a:p>
            <a:r>
              <a:rPr lang="en-US" dirty="0"/>
              <a:t>Julie Cochran</a:t>
            </a:r>
          </a:p>
          <a:p>
            <a:r>
              <a:rPr lang="en-US" dirty="0"/>
              <a:t>NFHS</a:t>
            </a:r>
          </a:p>
          <a:p>
            <a:r>
              <a:rPr lang="en-US" dirty="0"/>
              <a:t>Editor</a:t>
            </a:r>
          </a:p>
          <a:p>
            <a:endParaRPr lang="en-US" dirty="0"/>
          </a:p>
        </p:txBody>
      </p:sp>
      <p:sp>
        <p:nvSpPr>
          <p:cNvPr id="14" name="Text Placeholder 13">
            <a:extLst>
              <a:ext uri="{FF2B5EF4-FFF2-40B4-BE49-F238E27FC236}">
                <a16:creationId xmlns:a16="http://schemas.microsoft.com/office/drawing/2014/main" id="{236347D2-9C00-4CF4-866D-67484EF92909}"/>
              </a:ext>
            </a:extLst>
          </p:cNvPr>
          <p:cNvSpPr>
            <a:spLocks noGrp="1"/>
          </p:cNvSpPr>
          <p:nvPr>
            <p:ph type="body" sz="quarter" idx="23"/>
          </p:nvPr>
        </p:nvSpPr>
        <p:spPr/>
        <p:txBody>
          <a:bodyPr/>
          <a:lstStyle/>
          <a:p>
            <a:r>
              <a:rPr lang="en-US" dirty="0"/>
              <a:t>Kathy Krebs</a:t>
            </a:r>
          </a:p>
          <a:p>
            <a:r>
              <a:rPr lang="en-US" dirty="0"/>
              <a:t>Crete, IL</a:t>
            </a:r>
          </a:p>
          <a:p>
            <a:r>
              <a:rPr lang="en-US" dirty="0"/>
              <a:t>Consultant</a:t>
            </a:r>
          </a:p>
          <a:p>
            <a:endParaRPr lang="en-US" dirty="0"/>
          </a:p>
        </p:txBody>
      </p:sp>
      <p:sp>
        <p:nvSpPr>
          <p:cNvPr id="15" name="Text Placeholder 14">
            <a:extLst>
              <a:ext uri="{FF2B5EF4-FFF2-40B4-BE49-F238E27FC236}">
                <a16:creationId xmlns:a16="http://schemas.microsoft.com/office/drawing/2014/main" id="{6918DDA6-387C-4FC7-B0F9-46992543532F}"/>
              </a:ext>
            </a:extLst>
          </p:cNvPr>
          <p:cNvSpPr>
            <a:spLocks noGrp="1"/>
          </p:cNvSpPr>
          <p:nvPr>
            <p:ph type="body" sz="quarter" idx="24"/>
          </p:nvPr>
        </p:nvSpPr>
        <p:spPr/>
        <p:txBody>
          <a:bodyPr/>
          <a:lstStyle/>
          <a:p>
            <a:r>
              <a:rPr lang="en-US" dirty="0"/>
              <a:t>Stephanie Hauser</a:t>
            </a:r>
          </a:p>
          <a:p>
            <a:r>
              <a:rPr lang="en-US" dirty="0"/>
              <a:t>Stevens Point, WI</a:t>
            </a:r>
          </a:p>
          <a:p>
            <a:r>
              <a:rPr lang="en-US" dirty="0"/>
              <a:t>Chair- 2024</a:t>
            </a:r>
          </a:p>
          <a:p>
            <a:endParaRPr lang="en-US" dirty="0"/>
          </a:p>
        </p:txBody>
      </p:sp>
      <p:sp>
        <p:nvSpPr>
          <p:cNvPr id="16" name="Text Placeholder 15">
            <a:extLst>
              <a:ext uri="{FF2B5EF4-FFF2-40B4-BE49-F238E27FC236}">
                <a16:creationId xmlns:a16="http://schemas.microsoft.com/office/drawing/2014/main" id="{A7341D57-F80A-4600-B2E6-B5D897067246}"/>
              </a:ext>
            </a:extLst>
          </p:cNvPr>
          <p:cNvSpPr>
            <a:spLocks noGrp="1"/>
          </p:cNvSpPr>
          <p:nvPr>
            <p:ph type="body" sz="quarter" idx="25"/>
          </p:nvPr>
        </p:nvSpPr>
        <p:spPr/>
        <p:txBody>
          <a:bodyPr/>
          <a:lstStyle/>
          <a:p>
            <a:r>
              <a:rPr lang="en-US" sz="800" dirty="0"/>
              <a:t>Dr. Kimberly Longobucco</a:t>
            </a:r>
          </a:p>
          <a:p>
            <a:r>
              <a:rPr lang="en-US" sz="800" dirty="0"/>
              <a:t>Newton, CT</a:t>
            </a:r>
          </a:p>
          <a:p>
            <a:r>
              <a:rPr lang="en-US" sz="800" dirty="0"/>
              <a:t>Section 1 - 2026</a:t>
            </a:r>
          </a:p>
          <a:p>
            <a:endParaRPr lang="en-US" dirty="0"/>
          </a:p>
        </p:txBody>
      </p:sp>
      <p:sp>
        <p:nvSpPr>
          <p:cNvPr id="17" name="Text Placeholder 16">
            <a:extLst>
              <a:ext uri="{FF2B5EF4-FFF2-40B4-BE49-F238E27FC236}">
                <a16:creationId xmlns:a16="http://schemas.microsoft.com/office/drawing/2014/main" id="{B37260AD-B4B9-4277-BDB4-7880737D109D}"/>
              </a:ext>
            </a:extLst>
          </p:cNvPr>
          <p:cNvSpPr>
            <a:spLocks noGrp="1"/>
          </p:cNvSpPr>
          <p:nvPr>
            <p:ph type="body" sz="quarter" idx="26"/>
          </p:nvPr>
        </p:nvSpPr>
        <p:spPr/>
        <p:txBody>
          <a:bodyPr/>
          <a:lstStyle/>
          <a:p>
            <a:r>
              <a:rPr lang="en-US" dirty="0"/>
              <a:t>Kelley Haney</a:t>
            </a:r>
          </a:p>
          <a:p>
            <a:r>
              <a:rPr lang="en-US" dirty="0"/>
              <a:t>Charlottesville, VA</a:t>
            </a:r>
          </a:p>
          <a:p>
            <a:r>
              <a:rPr lang="en-US" dirty="0"/>
              <a:t>Section 2, 3 - 2026</a:t>
            </a:r>
          </a:p>
          <a:p>
            <a:endParaRPr lang="en-US" dirty="0"/>
          </a:p>
        </p:txBody>
      </p:sp>
      <p:sp>
        <p:nvSpPr>
          <p:cNvPr id="18" name="Text Placeholder 17">
            <a:extLst>
              <a:ext uri="{FF2B5EF4-FFF2-40B4-BE49-F238E27FC236}">
                <a16:creationId xmlns:a16="http://schemas.microsoft.com/office/drawing/2014/main" id="{D80D5C9A-097B-497C-AA1E-401105003230}"/>
              </a:ext>
            </a:extLst>
          </p:cNvPr>
          <p:cNvSpPr>
            <a:spLocks noGrp="1"/>
          </p:cNvSpPr>
          <p:nvPr>
            <p:ph type="body" sz="quarter" idx="27"/>
          </p:nvPr>
        </p:nvSpPr>
        <p:spPr/>
        <p:txBody>
          <a:bodyPr/>
          <a:lstStyle/>
          <a:p>
            <a:r>
              <a:rPr lang="en-US" dirty="0"/>
              <a:t>Janie Ulmer</a:t>
            </a:r>
          </a:p>
          <a:p>
            <a:r>
              <a:rPr lang="en-US" dirty="0"/>
              <a:t>Indianapolis, IN</a:t>
            </a:r>
          </a:p>
          <a:p>
            <a:r>
              <a:rPr lang="en-US" dirty="0"/>
              <a:t>Section 4 - 2030</a:t>
            </a:r>
          </a:p>
        </p:txBody>
      </p:sp>
      <p:sp>
        <p:nvSpPr>
          <p:cNvPr id="19" name="Text Placeholder 18">
            <a:extLst>
              <a:ext uri="{FF2B5EF4-FFF2-40B4-BE49-F238E27FC236}">
                <a16:creationId xmlns:a16="http://schemas.microsoft.com/office/drawing/2014/main" id="{662A19C3-1099-46D8-A12E-DA725D28C04A}"/>
              </a:ext>
            </a:extLst>
          </p:cNvPr>
          <p:cNvSpPr>
            <a:spLocks noGrp="1"/>
          </p:cNvSpPr>
          <p:nvPr>
            <p:ph type="body" sz="quarter" idx="28"/>
          </p:nvPr>
        </p:nvSpPr>
        <p:spPr/>
        <p:txBody>
          <a:bodyPr/>
          <a:lstStyle/>
          <a:p>
            <a:r>
              <a:rPr lang="en-US" dirty="0"/>
              <a:t>Sue Hamre</a:t>
            </a:r>
          </a:p>
          <a:p>
            <a:r>
              <a:rPr lang="en-US" dirty="0"/>
              <a:t>Sioux Falls, SD</a:t>
            </a:r>
          </a:p>
          <a:p>
            <a:r>
              <a:rPr lang="en-US" dirty="0"/>
              <a:t>Section 5 - 2030</a:t>
            </a:r>
          </a:p>
        </p:txBody>
      </p:sp>
      <p:pic>
        <p:nvPicPr>
          <p:cNvPr id="49" name="Picture Placeholder 48" descr="A person with a beard smiling&#10;&#10;Description automatically generated">
            <a:extLst>
              <a:ext uri="{FF2B5EF4-FFF2-40B4-BE49-F238E27FC236}">
                <a16:creationId xmlns:a16="http://schemas.microsoft.com/office/drawing/2014/main" id="{892C5094-5F92-2B05-26F8-FA0C5B670907}"/>
              </a:ext>
            </a:extLst>
          </p:cNvPr>
          <p:cNvPicPr>
            <a:picLocks noGrp="1" noChangeAspect="1"/>
          </p:cNvPicPr>
          <p:nvPr>
            <p:ph type="pic" sz="quarter" idx="30"/>
          </p:nvPr>
        </p:nvPicPr>
        <p:blipFill>
          <a:blip r:embed="rId8">
            <a:extLst>
              <a:ext uri="{28A0092B-C50C-407E-A947-70E740481C1C}">
                <a14:useLocalDpi xmlns:a14="http://schemas.microsoft.com/office/drawing/2010/main" val="0"/>
              </a:ext>
            </a:extLst>
          </a:blip>
          <a:srcRect l="16131" r="16131"/>
          <a:stretch>
            <a:fillRect/>
          </a:stretch>
        </p:blipFill>
        <p:spPr/>
      </p:pic>
      <p:sp>
        <p:nvSpPr>
          <p:cNvPr id="28" name="Text Placeholder 27">
            <a:extLst>
              <a:ext uri="{FF2B5EF4-FFF2-40B4-BE49-F238E27FC236}">
                <a16:creationId xmlns:a16="http://schemas.microsoft.com/office/drawing/2014/main" id="{849D566A-1E17-428E-BADB-55BCCED63BA7}"/>
              </a:ext>
            </a:extLst>
          </p:cNvPr>
          <p:cNvSpPr>
            <a:spLocks noGrp="1"/>
          </p:cNvSpPr>
          <p:nvPr>
            <p:ph type="body" sz="quarter" idx="37"/>
          </p:nvPr>
        </p:nvSpPr>
        <p:spPr/>
        <p:txBody>
          <a:bodyPr/>
          <a:lstStyle/>
          <a:p>
            <a:r>
              <a:rPr lang="en-US" sz="700" dirty="0"/>
              <a:t>Monique </a:t>
            </a:r>
            <a:r>
              <a:rPr lang="en-US" sz="700" dirty="0" err="1"/>
              <a:t>Lamphiere</a:t>
            </a:r>
            <a:r>
              <a:rPr lang="en-US" sz="700" dirty="0"/>
              <a:t>-Tamayoshi</a:t>
            </a:r>
          </a:p>
          <a:p>
            <a:r>
              <a:rPr lang="en-US" sz="800" dirty="0"/>
              <a:t>San Diego, CA</a:t>
            </a:r>
          </a:p>
          <a:p>
            <a:r>
              <a:rPr lang="en-US" sz="800" dirty="0"/>
              <a:t>Section 6,7,8- 2026</a:t>
            </a:r>
          </a:p>
          <a:p>
            <a:endParaRPr lang="en-US" dirty="0"/>
          </a:p>
        </p:txBody>
      </p:sp>
      <p:sp>
        <p:nvSpPr>
          <p:cNvPr id="29" name="Text Placeholder 28">
            <a:extLst>
              <a:ext uri="{FF2B5EF4-FFF2-40B4-BE49-F238E27FC236}">
                <a16:creationId xmlns:a16="http://schemas.microsoft.com/office/drawing/2014/main" id="{5D3CFCE4-1EB1-4ED1-B286-FE264BAAE0A3}"/>
              </a:ext>
            </a:extLst>
          </p:cNvPr>
          <p:cNvSpPr>
            <a:spLocks noGrp="1"/>
          </p:cNvSpPr>
          <p:nvPr>
            <p:ph type="body" sz="quarter" idx="38"/>
          </p:nvPr>
        </p:nvSpPr>
        <p:spPr/>
        <p:txBody>
          <a:bodyPr/>
          <a:lstStyle/>
          <a:p>
            <a:r>
              <a:rPr lang="en-US" dirty="0"/>
              <a:t>Steve Cunningham</a:t>
            </a:r>
          </a:p>
          <a:p>
            <a:r>
              <a:rPr lang="en-US" dirty="0"/>
              <a:t>Atlanta, GA</a:t>
            </a:r>
          </a:p>
          <a:p>
            <a:r>
              <a:rPr lang="en-US" dirty="0"/>
              <a:t>NFCA (1-5) - 2030</a:t>
            </a:r>
          </a:p>
        </p:txBody>
      </p:sp>
      <p:sp>
        <p:nvSpPr>
          <p:cNvPr id="30" name="Text Placeholder 29">
            <a:extLst>
              <a:ext uri="{FF2B5EF4-FFF2-40B4-BE49-F238E27FC236}">
                <a16:creationId xmlns:a16="http://schemas.microsoft.com/office/drawing/2014/main" id="{7A627F75-6732-4F64-8CB5-600D57883D99}"/>
              </a:ext>
            </a:extLst>
          </p:cNvPr>
          <p:cNvSpPr>
            <a:spLocks noGrp="1"/>
          </p:cNvSpPr>
          <p:nvPr>
            <p:ph type="body" sz="quarter" idx="39"/>
          </p:nvPr>
        </p:nvSpPr>
        <p:spPr/>
        <p:txBody>
          <a:bodyPr/>
          <a:lstStyle/>
          <a:p>
            <a:r>
              <a:rPr lang="en-US" dirty="0"/>
              <a:t>Jo-Di Tapia</a:t>
            </a:r>
          </a:p>
          <a:p>
            <a:r>
              <a:rPr lang="en-US" dirty="0"/>
              <a:t>Brighton, CO</a:t>
            </a:r>
          </a:p>
          <a:p>
            <a:r>
              <a:rPr lang="en-US" dirty="0"/>
              <a:t>NFOA (1-5) - 2024</a:t>
            </a:r>
          </a:p>
          <a:p>
            <a:endParaRPr lang="en-US" dirty="0"/>
          </a:p>
        </p:txBody>
      </p:sp>
      <p:pic>
        <p:nvPicPr>
          <p:cNvPr id="39" name="Picture Placeholder 40" descr="A picture containing person&#10;&#10;Description automatically generated">
            <a:extLst>
              <a:ext uri="{FF2B5EF4-FFF2-40B4-BE49-F238E27FC236}">
                <a16:creationId xmlns:a16="http://schemas.microsoft.com/office/drawing/2014/main" id="{44D6D254-B92A-A6F1-CDEA-9BD13E1CE7D1}"/>
              </a:ext>
            </a:extLst>
          </p:cNvPr>
          <p:cNvPicPr>
            <a:picLocks noGrp="1" noChangeAspect="1"/>
          </p:cNvPicPr>
          <p:nvPr>
            <p:ph type="pic" sz="quarter" idx="16"/>
          </p:nvPr>
        </p:nvPicPr>
        <p:blipFill rotWithShape="1">
          <a:blip r:embed="rId9" cstate="print">
            <a:extLst>
              <a:ext uri="{28A0092B-C50C-407E-A947-70E740481C1C}">
                <a14:useLocalDpi xmlns:a14="http://schemas.microsoft.com/office/drawing/2010/main" val="0"/>
              </a:ext>
            </a:extLst>
          </a:blip>
          <a:srcRect t="10885" b="10885"/>
          <a:stretch/>
        </p:blipFill>
        <p:spPr>
          <a:xfrm>
            <a:off x="5448300" y="2306638"/>
            <a:ext cx="1052513" cy="1235075"/>
          </a:xfrm>
        </p:spPr>
      </p:pic>
      <p:pic>
        <p:nvPicPr>
          <p:cNvPr id="40" name="Picture Placeholder 42" descr="A person smiling for the camera&#10;&#10;Description automatically generated with medium confidence">
            <a:extLst>
              <a:ext uri="{FF2B5EF4-FFF2-40B4-BE49-F238E27FC236}">
                <a16:creationId xmlns:a16="http://schemas.microsoft.com/office/drawing/2014/main" id="{FAB14511-2F2F-EF88-A8C9-CB175D55D08E}"/>
              </a:ext>
            </a:extLst>
          </p:cNvPr>
          <p:cNvPicPr>
            <a:picLocks noGrp="1" noChangeAspect="1"/>
          </p:cNvPicPr>
          <p:nvPr>
            <p:ph type="pic" sz="quarter" idx="17"/>
          </p:nvPr>
        </p:nvPicPr>
        <p:blipFill>
          <a:blip r:embed="rId10" cstate="print">
            <a:extLst>
              <a:ext uri="{28A0092B-C50C-407E-A947-70E740481C1C}">
                <a14:useLocalDpi xmlns:a14="http://schemas.microsoft.com/office/drawing/2010/main" val="0"/>
              </a:ext>
            </a:extLst>
          </a:blip>
          <a:srcRect t="7765" b="7765"/>
          <a:stretch>
            <a:fillRect/>
          </a:stretch>
        </p:blipFill>
        <p:spPr>
          <a:xfrm>
            <a:off x="6610350" y="2306638"/>
            <a:ext cx="1050925" cy="1235075"/>
          </a:xfrm>
        </p:spPr>
      </p:pic>
      <p:pic>
        <p:nvPicPr>
          <p:cNvPr id="41" name="Picture Placeholder 46" descr="A close-up of a person smiling&#10;&#10;Description automatically generated">
            <a:extLst>
              <a:ext uri="{FF2B5EF4-FFF2-40B4-BE49-F238E27FC236}">
                <a16:creationId xmlns:a16="http://schemas.microsoft.com/office/drawing/2014/main" id="{069C8DC5-3D73-F8C3-00F3-E32383069209}"/>
              </a:ext>
            </a:extLst>
          </p:cNvPr>
          <p:cNvPicPr>
            <a:picLocks noGrp="1" noChangeAspect="1"/>
          </p:cNvPicPr>
          <p:nvPr>
            <p:ph type="pic" sz="quarter" idx="18"/>
          </p:nvPr>
        </p:nvPicPr>
        <p:blipFill>
          <a:blip r:embed="rId11" cstate="print">
            <a:extLst>
              <a:ext uri="{28A0092B-C50C-407E-A947-70E740481C1C}">
                <a14:useLocalDpi xmlns:a14="http://schemas.microsoft.com/office/drawing/2010/main" val="0"/>
              </a:ext>
            </a:extLst>
          </a:blip>
          <a:srcRect t="3380" b="3380"/>
          <a:stretch>
            <a:fillRect/>
          </a:stretch>
        </p:blipFill>
        <p:spPr>
          <a:xfrm>
            <a:off x="7770813" y="2303463"/>
            <a:ext cx="1052512" cy="1233487"/>
          </a:xfrm>
        </p:spPr>
      </p:pic>
      <p:pic>
        <p:nvPicPr>
          <p:cNvPr id="42" name="Picture Placeholder 60" descr="A picture containing sky, person, outdoor, person&#10;&#10;Description automatically generated">
            <a:extLst>
              <a:ext uri="{FF2B5EF4-FFF2-40B4-BE49-F238E27FC236}">
                <a16:creationId xmlns:a16="http://schemas.microsoft.com/office/drawing/2014/main" id="{52DB6132-68AF-6121-760B-BB8645FB7A54}"/>
              </a:ext>
            </a:extLst>
          </p:cNvPr>
          <p:cNvPicPr>
            <a:picLocks noGrp="1" noChangeAspect="1"/>
          </p:cNvPicPr>
          <p:nvPr>
            <p:ph type="pic" sz="quarter" idx="29"/>
          </p:nvPr>
        </p:nvPicPr>
        <p:blipFill>
          <a:blip r:embed="rId12" cstate="print">
            <a:extLst>
              <a:ext uri="{28A0092B-C50C-407E-A947-70E740481C1C}">
                <a14:useLocalDpi xmlns:a14="http://schemas.microsoft.com/office/drawing/2010/main" val="0"/>
              </a:ext>
            </a:extLst>
          </a:blip>
          <a:srcRect l="16483" r="16483"/>
          <a:stretch>
            <a:fillRect/>
          </a:stretch>
        </p:blipFill>
        <p:spPr>
          <a:xfrm>
            <a:off x="1947863" y="4268788"/>
            <a:ext cx="1050925" cy="1235075"/>
          </a:xfrm>
        </p:spPr>
      </p:pic>
      <p:pic>
        <p:nvPicPr>
          <p:cNvPr id="43" name="Picture Placeholder 64" descr="A person smiling for the camera&#10;&#10;Description automatically generated with low confidence">
            <a:extLst>
              <a:ext uri="{FF2B5EF4-FFF2-40B4-BE49-F238E27FC236}">
                <a16:creationId xmlns:a16="http://schemas.microsoft.com/office/drawing/2014/main" id="{28F025EF-3A28-BB24-F74D-9B64E523F563}"/>
              </a:ext>
            </a:extLst>
          </p:cNvPr>
          <p:cNvPicPr>
            <a:picLocks noGrp="1" noChangeAspect="1"/>
          </p:cNvPicPr>
          <p:nvPr>
            <p:ph type="pic" sz="quarter" idx="31"/>
          </p:nvPr>
        </p:nvPicPr>
        <p:blipFill rotWithShape="1">
          <a:blip r:embed="rId13" cstate="print">
            <a:extLst>
              <a:ext uri="{28A0092B-C50C-407E-A947-70E740481C1C}">
                <a14:useLocalDpi xmlns:a14="http://schemas.microsoft.com/office/drawing/2010/main" val="0"/>
              </a:ext>
            </a:extLst>
          </a:blip>
          <a:srcRect t="6963" b="6963"/>
          <a:stretch/>
        </p:blipFill>
        <p:spPr>
          <a:xfrm>
            <a:off x="4281488" y="4267200"/>
            <a:ext cx="1052512" cy="1235075"/>
          </a:xfrm>
        </p:spPr>
      </p:pic>
    </p:spTree>
    <p:extLst>
      <p:ext uri="{BB962C8B-B14F-4D97-AF65-F5344CB8AC3E}">
        <p14:creationId xmlns:p14="http://schemas.microsoft.com/office/powerpoint/2010/main" val="2352899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909A5-58CB-E044-A2FA-2E21A6F798BB}"/>
              </a:ext>
            </a:extLst>
          </p:cNvPr>
          <p:cNvSpPr>
            <a:spLocks noGrp="1"/>
          </p:cNvSpPr>
          <p:nvPr>
            <p:ph type="title"/>
          </p:nvPr>
        </p:nvSpPr>
        <p:spPr/>
        <p:txBody>
          <a:bodyPr/>
          <a:lstStyle/>
          <a:p>
            <a:r>
              <a:rPr lang="en-US" dirty="0"/>
              <a:t>Rule 9-3-3:  Floor exercise composition</a:t>
            </a:r>
            <a:br>
              <a:rPr lang="en-US" dirty="0"/>
            </a:br>
            <a:r>
              <a:rPr lang="en-US" dirty="0"/>
              <a:t>up to 0.60</a:t>
            </a:r>
          </a:p>
        </p:txBody>
      </p:sp>
      <p:sp>
        <p:nvSpPr>
          <p:cNvPr id="3" name="Content Placeholder 2">
            <a:extLst>
              <a:ext uri="{FF2B5EF4-FFF2-40B4-BE49-F238E27FC236}">
                <a16:creationId xmlns:a16="http://schemas.microsoft.com/office/drawing/2014/main" id="{DFF58C4A-3684-474F-9DB6-EB9271151E80}"/>
              </a:ext>
            </a:extLst>
          </p:cNvPr>
          <p:cNvSpPr>
            <a:spLocks noGrp="1"/>
          </p:cNvSpPr>
          <p:nvPr>
            <p:ph idx="1"/>
          </p:nvPr>
        </p:nvSpPr>
        <p:spPr/>
        <p:txBody>
          <a:bodyPr/>
          <a:lstStyle/>
          <a:p>
            <a:r>
              <a:rPr lang="en-US" sz="2200" dirty="0"/>
              <a:t>Lack of variety of acro and dance ➞ up to 0.20</a:t>
            </a:r>
          </a:p>
          <a:p>
            <a:r>
              <a:rPr lang="en-US" sz="2200" dirty="0"/>
              <a:t>Lack of balance in quantity and level of acro vs. dance ➞ up to 0.10</a:t>
            </a:r>
          </a:p>
          <a:p>
            <a:r>
              <a:rPr lang="en-US" sz="2200" dirty="0"/>
              <a:t>Lack of an acro element, within a pass, in each of two different directions </a:t>
            </a:r>
          </a:p>
          <a:p>
            <a:pPr marL="400050" lvl="1" indent="0">
              <a:buNone/>
            </a:pPr>
            <a:r>
              <a:rPr lang="en-US" sz="2000" dirty="0"/>
              <a:t>➞ up to 0.10</a:t>
            </a:r>
          </a:p>
          <a:p>
            <a:pPr marL="0" indent="0">
              <a:buNone/>
            </a:pPr>
            <a:r>
              <a:rPr lang="en-US" sz="2200" dirty="0"/>
              <a:t>     (one must be backward and another may be forward or sideward)</a:t>
            </a:r>
          </a:p>
          <a:p>
            <a:pPr marL="0" indent="0">
              <a:buNone/>
            </a:pPr>
            <a:r>
              <a:rPr lang="en-US" sz="2200" dirty="0"/>
              <a:t>     Notes:</a:t>
            </a:r>
          </a:p>
          <a:p>
            <a:pPr lvl="1"/>
            <a:r>
              <a:rPr lang="en-US" sz="2200" dirty="0"/>
              <a:t>a.  The two directions do not need to be in the same pass.</a:t>
            </a:r>
          </a:p>
          <a:p>
            <a:pPr lvl="1"/>
            <a:r>
              <a:rPr lang="en-US" sz="2200" dirty="0"/>
              <a:t>b.  Any acro element may be used to fulfill the two direction requirement       	   except a round-off and a handstand.</a:t>
            </a:r>
          </a:p>
          <a:p>
            <a:r>
              <a:rPr lang="en-US" sz="2200" dirty="0"/>
              <a:t>Lack of use of the entire floor area and lack of distribution ➞ up to 0.10</a:t>
            </a:r>
          </a:p>
          <a:p>
            <a:r>
              <a:rPr lang="en-US" sz="2200" dirty="0"/>
              <a:t>Lack of artistry/choreography ➞ up to 0.10</a:t>
            </a:r>
          </a:p>
          <a:p>
            <a:pPr marL="0" indent="0">
              <a:buNone/>
            </a:pPr>
            <a:r>
              <a:rPr lang="en-US" sz="2200" dirty="0"/>
              <a:t>     (Quality of movement, expression and originality)</a:t>
            </a:r>
          </a:p>
          <a:p>
            <a:pPr marL="0" indent="0">
              <a:buNone/>
            </a:pPr>
            <a:endParaRPr lang="en-US" dirty="0"/>
          </a:p>
          <a:p>
            <a:endParaRPr lang="en-US" dirty="0"/>
          </a:p>
        </p:txBody>
      </p:sp>
      <p:sp>
        <p:nvSpPr>
          <p:cNvPr id="4" name="Footer Placeholder 3">
            <a:extLst>
              <a:ext uri="{FF2B5EF4-FFF2-40B4-BE49-F238E27FC236}">
                <a16:creationId xmlns:a16="http://schemas.microsoft.com/office/drawing/2014/main" id="{6DC2EBF6-FCBF-3944-8C03-27FC3088949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9022514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0B831-0365-7F4B-BE58-A5F3E02DCD06}"/>
              </a:ext>
            </a:extLst>
          </p:cNvPr>
          <p:cNvSpPr>
            <a:spLocks noGrp="1"/>
          </p:cNvSpPr>
          <p:nvPr>
            <p:ph type="title"/>
          </p:nvPr>
        </p:nvSpPr>
        <p:spPr/>
        <p:txBody>
          <a:bodyPr/>
          <a:lstStyle/>
          <a:p>
            <a:r>
              <a:rPr lang="en-US" sz="3400" dirty="0"/>
              <a:t>Rule 9-3-4a (13), 9-3-4b (2), 9-3-4b (8), 9-3-4c (3), 9-3-4c (7), 9-3-4c (3):  Floor execution deduction changes</a:t>
            </a:r>
          </a:p>
        </p:txBody>
      </p:sp>
      <p:sp>
        <p:nvSpPr>
          <p:cNvPr id="3" name="Content Placeholder 2">
            <a:extLst>
              <a:ext uri="{FF2B5EF4-FFF2-40B4-BE49-F238E27FC236}">
                <a16:creationId xmlns:a16="http://schemas.microsoft.com/office/drawing/2014/main" id="{45BC52D2-9133-5C48-A914-C2923598F6F5}"/>
              </a:ext>
            </a:extLst>
          </p:cNvPr>
          <p:cNvSpPr>
            <a:spLocks noGrp="1"/>
          </p:cNvSpPr>
          <p:nvPr>
            <p:ph idx="1"/>
          </p:nvPr>
        </p:nvSpPr>
        <p:spPr/>
        <p:txBody>
          <a:bodyPr/>
          <a:lstStyle/>
          <a:p>
            <a:r>
              <a:rPr lang="en-US" sz="2300" dirty="0"/>
              <a:t>9-3-4a (13):  Small or medium steps on landing (maximum of 4 steps) ➞ each 0.10 – 0.15 max 0.40</a:t>
            </a:r>
          </a:p>
          <a:p>
            <a:r>
              <a:rPr lang="en-US" sz="2300" dirty="0"/>
              <a:t>9-3-4b (2):  Relaxed/incorrect footwork in non-Value Parts throughout the exercise ➞ up to 0.30</a:t>
            </a:r>
          </a:p>
          <a:p>
            <a:r>
              <a:rPr lang="en-US" sz="2300" dirty="0"/>
              <a:t>9-3-4b (8):  Hip angle (136° - 179°) ➞ up to 0.3</a:t>
            </a:r>
          </a:p>
          <a:p>
            <a:r>
              <a:rPr lang="en-US" sz="2300" dirty="0"/>
              <a:t>9-3-4c (3):  Squat on landing (hips lower than the knees) ➞ up to 0.30</a:t>
            </a:r>
          </a:p>
          <a:p>
            <a:pPr marL="0" indent="0">
              <a:buNone/>
            </a:pPr>
            <a:r>
              <a:rPr lang="en-US" sz="2300" dirty="0"/>
              <a:t>     NOTE:  Lands acro element in squat position, then falls ➞ up to 0.30 +</a:t>
            </a:r>
          </a:p>
          <a:p>
            <a:pPr marL="0" indent="0">
              <a:buNone/>
            </a:pPr>
            <a:r>
              <a:rPr lang="en-US" sz="2300" dirty="0"/>
              <a:t>     0.50     </a:t>
            </a:r>
          </a:p>
          <a:p>
            <a:r>
              <a:rPr lang="en-US" sz="2300" dirty="0"/>
              <a:t>9-3-4c (7):  Poor relationship of music and movement throughout ➞ up to 0.30</a:t>
            </a:r>
          </a:p>
          <a:p>
            <a:pPr marL="457200" lvl="1" indent="0">
              <a:buNone/>
            </a:pPr>
            <a:r>
              <a:rPr lang="en-US" sz="2300" dirty="0"/>
              <a:t>a)  </a:t>
            </a:r>
            <a:r>
              <a:rPr lang="en-US" sz="2300" dirty="0">
                <a:solidFill>
                  <a:srgbClr val="FF0000"/>
                </a:solidFill>
              </a:rPr>
              <a:t>NEW:  </a:t>
            </a:r>
            <a:r>
              <a:rPr lang="en-US" sz="2300" dirty="0"/>
              <a:t>Failure to hold ending pose for one second ➞ 0.05</a:t>
            </a:r>
          </a:p>
          <a:p>
            <a:pPr marL="457200" lvl="1" indent="0">
              <a:buNone/>
            </a:pPr>
            <a:r>
              <a:rPr lang="en-US" sz="2300" dirty="0"/>
              <a:t>b)  Failure to end with music ➞ 0.10</a:t>
            </a:r>
          </a:p>
          <a:p>
            <a:pPr marL="0" indent="0">
              <a:buNone/>
            </a:pPr>
            <a:endParaRPr lang="en-US" dirty="0"/>
          </a:p>
        </p:txBody>
      </p:sp>
      <p:sp>
        <p:nvSpPr>
          <p:cNvPr id="4" name="Footer Placeholder 3">
            <a:extLst>
              <a:ext uri="{FF2B5EF4-FFF2-40B4-BE49-F238E27FC236}">
                <a16:creationId xmlns:a16="http://schemas.microsoft.com/office/drawing/2014/main" id="{EB46F25A-F3AA-CF4F-B320-73E336BC51C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288922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EFC7-3C18-2A43-BC7C-B944B108FBBD}"/>
              </a:ext>
            </a:extLst>
          </p:cNvPr>
          <p:cNvSpPr>
            <a:spLocks noGrp="1"/>
          </p:cNvSpPr>
          <p:nvPr>
            <p:ph type="title"/>
          </p:nvPr>
        </p:nvSpPr>
        <p:spPr/>
        <p:txBody>
          <a:bodyPr/>
          <a:lstStyle/>
          <a:p>
            <a:r>
              <a:rPr lang="en-US" dirty="0"/>
              <a:t>Rule 9-3-7o:  Floor exercise – coach on floor</a:t>
            </a:r>
          </a:p>
        </p:txBody>
      </p:sp>
      <p:sp>
        <p:nvSpPr>
          <p:cNvPr id="3" name="Content Placeholder 2">
            <a:extLst>
              <a:ext uri="{FF2B5EF4-FFF2-40B4-BE49-F238E27FC236}">
                <a16:creationId xmlns:a16="http://schemas.microsoft.com/office/drawing/2014/main" id="{336E3087-3175-8E48-9CC1-5F515119399E}"/>
              </a:ext>
            </a:extLst>
          </p:cNvPr>
          <p:cNvSpPr>
            <a:spLocks noGrp="1"/>
          </p:cNvSpPr>
          <p:nvPr>
            <p:ph idx="1"/>
          </p:nvPr>
        </p:nvSpPr>
        <p:spPr/>
        <p:txBody>
          <a:bodyPr/>
          <a:lstStyle/>
          <a:p>
            <a:r>
              <a:rPr lang="en-US" dirty="0">
                <a:solidFill>
                  <a:srgbClr val="FF0000"/>
                </a:solidFill>
              </a:rPr>
              <a:t>NEW --  </a:t>
            </a:r>
            <a:r>
              <a:rPr lang="en-US" dirty="0"/>
              <a:t>Coach on the floor exercise mat inside the border marking </a:t>
            </a:r>
          </a:p>
          <a:p>
            <a:pPr marL="0" indent="0">
              <a:buNone/>
            </a:pPr>
            <a:r>
              <a:rPr lang="en-US" dirty="0"/>
              <a:t>	       ➞ 0.30</a:t>
            </a:r>
          </a:p>
          <a:p>
            <a:pPr lvl="1" indent="-342900"/>
            <a:r>
              <a:rPr lang="en-US" dirty="0"/>
              <a:t>This deduction was lowered from 0.50 to 0.30</a:t>
            </a:r>
          </a:p>
          <a:p>
            <a:pPr lvl="1" indent="-342900"/>
            <a:r>
              <a:rPr lang="en-US" dirty="0"/>
              <a:t>No deduction if coach is on the floor exercise mat to remove an object that fell from gymnast, i.e. metal hair clip, eyeglasses, etc.</a:t>
            </a:r>
          </a:p>
          <a:p>
            <a:pPr lvl="1" indent="-342900"/>
            <a:r>
              <a:rPr lang="en-US" dirty="0"/>
              <a:t>No deduction to adjust placement of or to remove additional matting.</a:t>
            </a:r>
          </a:p>
        </p:txBody>
      </p:sp>
      <p:sp>
        <p:nvSpPr>
          <p:cNvPr id="4" name="Footer Placeholder 3">
            <a:extLst>
              <a:ext uri="{FF2B5EF4-FFF2-40B4-BE49-F238E27FC236}">
                <a16:creationId xmlns:a16="http://schemas.microsoft.com/office/drawing/2014/main" id="{931FB89A-2F20-404E-B8E7-7B3E3464717D}"/>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0556839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6044-0968-6D42-8B33-C9DB68D31062}"/>
              </a:ext>
            </a:extLst>
          </p:cNvPr>
          <p:cNvSpPr>
            <a:spLocks noGrp="1"/>
          </p:cNvSpPr>
          <p:nvPr>
            <p:ph type="title"/>
          </p:nvPr>
        </p:nvSpPr>
        <p:spPr/>
        <p:txBody>
          <a:bodyPr/>
          <a:lstStyle/>
          <a:p>
            <a:r>
              <a:rPr lang="en-US" dirty="0"/>
              <a:t>Rule 9-3-5c NOTES:  Floor Exercise Bonus reminders</a:t>
            </a:r>
          </a:p>
        </p:txBody>
      </p:sp>
      <p:sp>
        <p:nvSpPr>
          <p:cNvPr id="3" name="Content Placeholder 2">
            <a:extLst>
              <a:ext uri="{FF2B5EF4-FFF2-40B4-BE49-F238E27FC236}">
                <a16:creationId xmlns:a16="http://schemas.microsoft.com/office/drawing/2014/main" id="{6F3FEDDC-1CA9-104C-8631-DCC168B27DF8}"/>
              </a:ext>
            </a:extLst>
          </p:cNvPr>
          <p:cNvSpPr>
            <a:spLocks noGrp="1"/>
          </p:cNvSpPr>
          <p:nvPr>
            <p:ph idx="1"/>
          </p:nvPr>
        </p:nvSpPr>
        <p:spPr>
          <a:xfrm>
            <a:off x="1812471" y="1989139"/>
            <a:ext cx="10257975" cy="4535485"/>
          </a:xfrm>
        </p:spPr>
        <p:txBody>
          <a:bodyPr/>
          <a:lstStyle/>
          <a:p>
            <a:r>
              <a:rPr lang="en-US" sz="2100" dirty="0"/>
              <a:t>A single element in a series may count twice when awarding BBS credit.</a:t>
            </a:r>
          </a:p>
          <a:p>
            <a:pPr lvl="1"/>
            <a:r>
              <a:rPr lang="en-US" sz="2000" dirty="0"/>
              <a:t>In a direct connection of three (3) or more elements, the middle element and following elements may be used twice when awarding BBS, the first time as the last element of a BBS and second time as the first element of a second BBS.</a:t>
            </a:r>
          </a:p>
          <a:p>
            <a:r>
              <a:rPr lang="en-US" sz="2100" dirty="0"/>
              <a:t>On floor exercise only:</a:t>
            </a:r>
          </a:p>
          <a:p>
            <a:pPr lvl="1"/>
            <a:r>
              <a:rPr lang="en-US" sz="2000" dirty="0"/>
              <a:t>S/HS/AHS acro elements that are indirectly connected within one continuous uninterrupted acro pass may be given BBS.  </a:t>
            </a:r>
          </a:p>
          <a:p>
            <a:pPr lvl="2"/>
            <a:r>
              <a:rPr lang="en-US" dirty="0"/>
              <a:t>Example:  front tuck salto, round-off, flic-</a:t>
            </a:r>
            <a:r>
              <a:rPr lang="en-US" dirty="0" err="1"/>
              <a:t>flac</a:t>
            </a:r>
            <a:r>
              <a:rPr lang="en-US" dirty="0"/>
              <a:t>, back tuck salto ➞ LL BBS</a:t>
            </a:r>
          </a:p>
          <a:p>
            <a:pPr lvl="1"/>
            <a:r>
              <a:rPr lang="en-US" sz="2100" dirty="0"/>
              <a:t>An AHS acro element must be directly connected (before or after) to a S salto </a:t>
            </a:r>
          </a:p>
          <a:p>
            <a:pPr marL="457200" lvl="1" indent="0">
              <a:buNone/>
            </a:pPr>
            <a:r>
              <a:rPr lang="en-US" sz="2100" dirty="0"/>
              <a:t>     ➞ HL BBS</a:t>
            </a:r>
          </a:p>
          <a:p>
            <a:pPr lvl="2"/>
            <a:r>
              <a:rPr lang="en-US" dirty="0"/>
              <a:t>Example:  front with a full to tuck front ➞ HL BBS</a:t>
            </a:r>
          </a:p>
          <a:p>
            <a:r>
              <a:rPr lang="en-US" sz="2100" b="1" dirty="0"/>
              <a:t>REMINDER</a:t>
            </a:r>
            <a:r>
              <a:rPr lang="en-US" sz="2100" dirty="0"/>
              <a:t>:  Dance elements cannot be indirectly connected to receive BBS credit.  Only acro elements can be indirectly connected.</a:t>
            </a:r>
          </a:p>
        </p:txBody>
      </p:sp>
      <p:sp>
        <p:nvSpPr>
          <p:cNvPr id="4" name="Footer Placeholder 3">
            <a:extLst>
              <a:ext uri="{FF2B5EF4-FFF2-40B4-BE49-F238E27FC236}">
                <a16:creationId xmlns:a16="http://schemas.microsoft.com/office/drawing/2014/main" id="{30ED6B85-A163-3344-B23B-3C4184E3E63A}"/>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137548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04B4-8D13-D646-9350-6F7D47A8367D}"/>
              </a:ext>
            </a:extLst>
          </p:cNvPr>
          <p:cNvSpPr>
            <a:spLocks noGrp="1"/>
          </p:cNvSpPr>
          <p:nvPr>
            <p:ph type="title"/>
          </p:nvPr>
        </p:nvSpPr>
        <p:spPr/>
        <p:txBody>
          <a:bodyPr/>
          <a:lstStyle/>
          <a:p>
            <a:r>
              <a:rPr lang="en-US" dirty="0"/>
              <a:t>Rule 9-6:  Floor Exercise element changes</a:t>
            </a:r>
          </a:p>
        </p:txBody>
      </p:sp>
      <p:sp>
        <p:nvSpPr>
          <p:cNvPr id="3" name="Content Placeholder 2">
            <a:extLst>
              <a:ext uri="{FF2B5EF4-FFF2-40B4-BE49-F238E27FC236}">
                <a16:creationId xmlns:a16="http://schemas.microsoft.com/office/drawing/2014/main" id="{BFF23E22-ECC7-E841-988D-312833C21400}"/>
              </a:ext>
            </a:extLst>
          </p:cNvPr>
          <p:cNvSpPr>
            <a:spLocks noGrp="1"/>
          </p:cNvSpPr>
          <p:nvPr>
            <p:ph idx="1"/>
          </p:nvPr>
        </p:nvSpPr>
        <p:spPr/>
        <p:txBody>
          <a:bodyPr/>
          <a:lstStyle/>
          <a:p>
            <a:r>
              <a:rPr lang="en-US" dirty="0"/>
              <a:t>1.306:  split leap/jump 180° w/ 1/1 ➞ HS</a:t>
            </a:r>
          </a:p>
          <a:p>
            <a:pPr lvl="1" indent="-342900"/>
            <a:r>
              <a:rPr lang="en-US" dirty="0"/>
              <a:t>Not a change from last year -  it is listed incorrectly on the chart  </a:t>
            </a:r>
          </a:p>
          <a:p>
            <a:r>
              <a:rPr lang="en-US" dirty="0"/>
              <a:t>1.312:  stag ring jump w 1/1 at head height ➞ HS</a:t>
            </a:r>
          </a:p>
          <a:p>
            <a:pPr lvl="1"/>
            <a:r>
              <a:rPr lang="en-US" dirty="0"/>
              <a:t>1.312 on p. 107:  Delete the first “ring” so it reads:  </a:t>
            </a:r>
          </a:p>
          <a:p>
            <a:pPr marL="1371600" lvl="3" indent="0">
              <a:buNone/>
            </a:pPr>
            <a:r>
              <a:rPr lang="en-US" sz="2600" dirty="0"/>
              <a:t>stag ring </a:t>
            </a:r>
            <a:r>
              <a:rPr lang="en-US" sz="2600" dirty="0" err="1"/>
              <a:t>jp</a:t>
            </a:r>
            <a:r>
              <a:rPr lang="en-US" sz="2600" dirty="0"/>
              <a:t> w 1/1 at head height</a:t>
            </a:r>
            <a:endParaRPr lang="en-US" dirty="0"/>
          </a:p>
          <a:p>
            <a:r>
              <a:rPr lang="en-US" dirty="0"/>
              <a:t>1.412:  ring jump w/ 1/1 at head height ➞ AHS</a:t>
            </a:r>
          </a:p>
        </p:txBody>
      </p:sp>
      <p:sp>
        <p:nvSpPr>
          <p:cNvPr id="4" name="Footer Placeholder 3">
            <a:extLst>
              <a:ext uri="{FF2B5EF4-FFF2-40B4-BE49-F238E27FC236}">
                <a16:creationId xmlns:a16="http://schemas.microsoft.com/office/drawing/2014/main" id="{9549BE92-B076-0D45-BFCD-6DFCF53BFD68}"/>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566048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447AE-13DA-23AE-D628-8EEBFE35EC97}"/>
              </a:ext>
            </a:extLst>
          </p:cNvPr>
          <p:cNvSpPr>
            <a:spLocks noGrp="1"/>
          </p:cNvSpPr>
          <p:nvPr>
            <p:ph type="title"/>
          </p:nvPr>
        </p:nvSpPr>
        <p:spPr/>
        <p:txBody>
          <a:bodyPr/>
          <a:lstStyle/>
          <a:p>
            <a:r>
              <a:rPr lang="en-US" dirty="0"/>
              <a:t>Editorial Changes</a:t>
            </a:r>
          </a:p>
        </p:txBody>
      </p:sp>
      <p:sp>
        <p:nvSpPr>
          <p:cNvPr id="3" name="Text Placeholder 2">
            <a:extLst>
              <a:ext uri="{FF2B5EF4-FFF2-40B4-BE49-F238E27FC236}">
                <a16:creationId xmlns:a16="http://schemas.microsoft.com/office/drawing/2014/main" id="{7DE73FAD-99C0-3055-54F6-5DAE2520F40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13114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74BF-88DC-1248-90D2-A119DAFCCE71}"/>
              </a:ext>
            </a:extLst>
          </p:cNvPr>
          <p:cNvSpPr>
            <a:spLocks noGrp="1"/>
          </p:cNvSpPr>
          <p:nvPr>
            <p:ph type="title"/>
          </p:nvPr>
        </p:nvSpPr>
        <p:spPr/>
        <p:txBody>
          <a:bodyPr/>
          <a:lstStyle/>
          <a:p>
            <a:r>
              <a:rPr lang="en-US" dirty="0"/>
              <a:t>Supplemental explanations</a:t>
            </a:r>
          </a:p>
        </p:txBody>
      </p:sp>
      <p:sp>
        <p:nvSpPr>
          <p:cNvPr id="3" name="Content Placeholder 2">
            <a:extLst>
              <a:ext uri="{FF2B5EF4-FFF2-40B4-BE49-F238E27FC236}">
                <a16:creationId xmlns:a16="http://schemas.microsoft.com/office/drawing/2014/main" id="{B4E6FEA4-A20A-B145-93DD-A81EE5F6AB54}"/>
              </a:ext>
            </a:extLst>
          </p:cNvPr>
          <p:cNvSpPr>
            <a:spLocks noGrp="1"/>
          </p:cNvSpPr>
          <p:nvPr>
            <p:ph idx="1"/>
          </p:nvPr>
        </p:nvSpPr>
        <p:spPr/>
        <p:txBody>
          <a:bodyPr/>
          <a:lstStyle/>
          <a:p>
            <a:r>
              <a:rPr lang="en-US" sz="2400" dirty="0"/>
              <a:t>Back-to-Back Superiors:  reviews three directly connected S, HS and/or AHS elements when awarding two BBS.</a:t>
            </a:r>
          </a:p>
          <a:p>
            <a:r>
              <a:rPr lang="en-US" sz="2400" dirty="0"/>
              <a:t>Steps:  small and medium steps are described</a:t>
            </a:r>
          </a:p>
          <a:p>
            <a:r>
              <a:rPr lang="en-US" sz="2400" dirty="0"/>
              <a:t>Spotting:  additional language was added to clarify that AHS cannot receive VP credit, Bonus or BBS if they are spotted.  </a:t>
            </a:r>
          </a:p>
          <a:p>
            <a:pPr lvl="1"/>
            <a:r>
              <a:rPr lang="en-US" sz="2200" dirty="0"/>
              <a:t>A salto vault may be spotted in the second flight with a 1.0 deduction.  </a:t>
            </a:r>
          </a:p>
          <a:p>
            <a:pPr lvl="1"/>
            <a:r>
              <a:rPr lang="en-US" sz="2200" dirty="0"/>
              <a:t>The handspring vault may be spotted in either or both flights but will receive a 1.0 deduction in either or both flights for spotting.</a:t>
            </a:r>
          </a:p>
          <a:p>
            <a:r>
              <a:rPr lang="en-US" sz="2400" dirty="0"/>
              <a:t>Split jump 1/1 vs Popa:  revisions were made in the descriptions</a:t>
            </a:r>
          </a:p>
          <a:p>
            <a:r>
              <a:rPr lang="en-US" sz="2400" dirty="0"/>
              <a:t>Strug vs. Split Leap 1/1:  revisions were made in the descriptions</a:t>
            </a:r>
          </a:p>
        </p:txBody>
      </p:sp>
      <p:sp>
        <p:nvSpPr>
          <p:cNvPr id="4" name="Footer Placeholder 3">
            <a:extLst>
              <a:ext uri="{FF2B5EF4-FFF2-40B4-BE49-F238E27FC236}">
                <a16:creationId xmlns:a16="http://schemas.microsoft.com/office/drawing/2014/main" id="{5604B6EA-058F-324F-8329-3EEFBC12AAF7}"/>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501578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BD8A-5BF5-54F4-C2AA-451E239C6D6C}"/>
              </a:ext>
            </a:extLst>
          </p:cNvPr>
          <p:cNvSpPr>
            <a:spLocks noGrp="1"/>
          </p:cNvSpPr>
          <p:nvPr>
            <p:ph type="title"/>
          </p:nvPr>
        </p:nvSpPr>
        <p:spPr/>
        <p:txBody>
          <a:bodyPr/>
          <a:lstStyle/>
          <a:p>
            <a:r>
              <a:rPr lang="en-US" dirty="0"/>
              <a:t>Points of emphasis</a:t>
            </a:r>
          </a:p>
        </p:txBody>
      </p:sp>
      <p:sp>
        <p:nvSpPr>
          <p:cNvPr id="3" name="Text Placeholder 2">
            <a:extLst>
              <a:ext uri="{FF2B5EF4-FFF2-40B4-BE49-F238E27FC236}">
                <a16:creationId xmlns:a16="http://schemas.microsoft.com/office/drawing/2014/main" id="{20B031C4-6132-C7B8-4BD2-26CFDEA7BAE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179291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540CD-A996-2641-93BB-C62D2F5FF318}"/>
              </a:ext>
            </a:extLst>
          </p:cNvPr>
          <p:cNvSpPr>
            <a:spLocks noGrp="1"/>
          </p:cNvSpPr>
          <p:nvPr>
            <p:ph type="title"/>
          </p:nvPr>
        </p:nvSpPr>
        <p:spPr/>
        <p:txBody>
          <a:bodyPr/>
          <a:lstStyle/>
          <a:p>
            <a:r>
              <a:rPr lang="en-US" dirty="0"/>
              <a:t>Points of emphasis for 2024 - 2026</a:t>
            </a:r>
          </a:p>
        </p:txBody>
      </p:sp>
      <p:sp>
        <p:nvSpPr>
          <p:cNvPr id="3" name="Content Placeholder 2">
            <a:extLst>
              <a:ext uri="{FF2B5EF4-FFF2-40B4-BE49-F238E27FC236}">
                <a16:creationId xmlns:a16="http://schemas.microsoft.com/office/drawing/2014/main" id="{F0050B0D-8C01-A54E-BDF4-C9AC61DA9DDF}"/>
              </a:ext>
            </a:extLst>
          </p:cNvPr>
          <p:cNvSpPr>
            <a:spLocks noGrp="1"/>
          </p:cNvSpPr>
          <p:nvPr>
            <p:ph idx="1"/>
          </p:nvPr>
        </p:nvSpPr>
        <p:spPr/>
        <p:txBody>
          <a:bodyPr/>
          <a:lstStyle/>
          <a:p>
            <a:r>
              <a:rPr lang="en-US" dirty="0"/>
              <a:t>Sportsmanship</a:t>
            </a:r>
          </a:p>
          <a:p>
            <a:r>
              <a:rPr lang="en-US" dirty="0"/>
              <a:t>Refocuses and revises Composition</a:t>
            </a:r>
          </a:p>
          <a:p>
            <a:r>
              <a:rPr lang="en-US" dirty="0"/>
              <a:t>Clarifies the difference between the dance passage and back-to-back superior credit on floor exercise</a:t>
            </a:r>
          </a:p>
          <a:p>
            <a:r>
              <a:rPr lang="en-US" dirty="0"/>
              <a:t>Provides an alternate method to receive back-to-back superior credit when using three superior or higher elements for two back-to-back superiors in Bonus</a:t>
            </a:r>
          </a:p>
          <a:p>
            <a:r>
              <a:rPr lang="en-US" dirty="0"/>
              <a:t>Adjusts the Event Requirements on Uneven Bars and Balance Beam</a:t>
            </a:r>
          </a:p>
          <a:p>
            <a:r>
              <a:rPr lang="en-US" dirty="0"/>
              <a:t>Revises the leap and jump chart on beam to add leaps and jumps in cross and side position</a:t>
            </a:r>
          </a:p>
        </p:txBody>
      </p:sp>
      <p:sp>
        <p:nvSpPr>
          <p:cNvPr id="4" name="Footer Placeholder 3">
            <a:extLst>
              <a:ext uri="{FF2B5EF4-FFF2-40B4-BE49-F238E27FC236}">
                <a16:creationId xmlns:a16="http://schemas.microsoft.com/office/drawing/2014/main" id="{ADF0E89A-F22E-9240-97E6-BFC68974A522}"/>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52620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a:xfrm>
            <a:off x="963613" y="4406900"/>
            <a:ext cx="8867775" cy="1362075"/>
          </a:xfrm>
        </p:spPr>
        <p:txBody>
          <a:bodyPr/>
          <a:lstStyle/>
          <a:p>
            <a:pPr>
              <a:defRPr/>
            </a:pPr>
            <a:r>
              <a:rPr lang="en-US" dirty="0"/>
              <a:t>NFHS OFFICIALS Education </a:t>
            </a:r>
          </a:p>
        </p:txBody>
      </p:sp>
      <p:sp>
        <p:nvSpPr>
          <p:cNvPr id="28675" name="Text Placeholder 5">
            <a:extLst>
              <a:ext uri="{FF2B5EF4-FFF2-40B4-BE49-F238E27FC236}">
                <a16:creationId xmlns:a16="http://schemas.microsoft.com/office/drawing/2014/main" id="{171B4D8B-6ABE-4C8C-977D-E35EAC182FCF}"/>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A5DA-D1DA-47BC-9DD3-2BA04DBAEAC1}"/>
              </a:ext>
            </a:extLst>
          </p:cNvPr>
          <p:cNvSpPr>
            <a:spLocks noGrp="1"/>
          </p:cNvSpPr>
          <p:nvPr>
            <p:ph type="title"/>
          </p:nvPr>
        </p:nvSpPr>
        <p:spPr/>
        <p:txBody>
          <a:bodyPr/>
          <a:lstStyle/>
          <a:p>
            <a:pPr>
              <a:defRPr/>
            </a:pPr>
            <a:r>
              <a:rPr lang="en-US" dirty="0"/>
              <a:t>NFHS Publications</a:t>
            </a:r>
          </a:p>
        </p:txBody>
      </p:sp>
      <p:sp>
        <p:nvSpPr>
          <p:cNvPr id="23555" name="Content Placeholder 2">
            <a:extLst>
              <a:ext uri="{FF2B5EF4-FFF2-40B4-BE49-F238E27FC236}">
                <a16:creationId xmlns:a16="http://schemas.microsoft.com/office/drawing/2014/main" id="{0BC0B5F8-3802-401C-9EF9-8FC20224E2CD}"/>
              </a:ext>
            </a:extLst>
          </p:cNvPr>
          <p:cNvSpPr>
            <a:spLocks noGrp="1" noChangeArrowheads="1"/>
          </p:cNvSpPr>
          <p:nvPr>
            <p:ph idx="1"/>
          </p:nvPr>
        </p:nvSpPr>
        <p:spPr/>
        <p:txBody>
          <a:bodyPr/>
          <a:lstStyle/>
          <a:p>
            <a:r>
              <a:rPr lang="en-US" altLang="en-US"/>
              <a:t>The NFHS writes playing rules for 17 sports </a:t>
            </a:r>
            <a:br>
              <a:rPr lang="en-US" altLang="en-US"/>
            </a:br>
            <a:r>
              <a:rPr lang="en-US" altLang="en-US"/>
              <a:t>for boys and girls at the high school level.</a:t>
            </a:r>
          </a:p>
          <a:p>
            <a:pPr lvl="1"/>
            <a:r>
              <a:rPr lang="en-US" altLang="en-US"/>
              <a:t>Publishes 4 million pieces of materials annually.</a:t>
            </a:r>
          </a:p>
        </p:txBody>
      </p:sp>
      <p:sp>
        <p:nvSpPr>
          <p:cNvPr id="4" name="Footer Placeholder 3">
            <a:extLst>
              <a:ext uri="{FF2B5EF4-FFF2-40B4-BE49-F238E27FC236}">
                <a16:creationId xmlns:a16="http://schemas.microsoft.com/office/drawing/2014/main" id="{2DA4B781-7AA1-4D12-BD6C-554873061913}"/>
              </a:ext>
            </a:extLst>
          </p:cNvPr>
          <p:cNvSpPr>
            <a:spLocks noGrp="1"/>
          </p:cNvSpPr>
          <p:nvPr>
            <p:ph type="ftr" sz="quarter" idx="11"/>
          </p:nvPr>
        </p:nvSpPr>
        <p:spPr/>
        <p:txBody>
          <a:bodyPr/>
          <a:lstStyle/>
          <a:p>
            <a:pPr>
              <a:defRPr/>
            </a:pPr>
            <a:r>
              <a:rPr lang="en-US"/>
              <a:t>www.nfhs.org</a:t>
            </a:r>
          </a:p>
        </p:txBody>
      </p:sp>
      <p:pic>
        <p:nvPicPr>
          <p:cNvPr id="6" name="Picture 5" descr="A cover of a book with women playing field hockey&#10;&#10;Description automatically generated">
            <a:extLst>
              <a:ext uri="{FF2B5EF4-FFF2-40B4-BE49-F238E27FC236}">
                <a16:creationId xmlns:a16="http://schemas.microsoft.com/office/drawing/2014/main" id="{EE5297F5-7551-F22D-FD5B-B194B9AC9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324" y="3394148"/>
            <a:ext cx="1058753" cy="1426464"/>
          </a:xfrm>
          <a:prstGeom prst="rect">
            <a:avLst/>
          </a:prstGeom>
        </p:spPr>
      </p:pic>
      <p:pic>
        <p:nvPicPr>
          <p:cNvPr id="23" name="Picture 22" descr="A football player in a helmet&#10;&#10;Description automatically generated">
            <a:extLst>
              <a:ext uri="{FF2B5EF4-FFF2-40B4-BE49-F238E27FC236}">
                <a16:creationId xmlns:a16="http://schemas.microsoft.com/office/drawing/2014/main" id="{E94901B6-F163-D80E-4400-642A968679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752" y="3391209"/>
            <a:ext cx="1050828" cy="1426464"/>
          </a:xfrm>
          <a:prstGeom prst="rect">
            <a:avLst/>
          </a:prstGeom>
        </p:spPr>
      </p:pic>
      <p:pic>
        <p:nvPicPr>
          <p:cNvPr id="24" name="Picture 23" descr="A basketball player in a white uniform&#10;&#10;Description automatically generated">
            <a:extLst>
              <a:ext uri="{FF2B5EF4-FFF2-40B4-BE49-F238E27FC236}">
                <a16:creationId xmlns:a16="http://schemas.microsoft.com/office/drawing/2014/main" id="{11452FBC-2988-FD7C-55F6-9488826D6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4727" y="3382209"/>
            <a:ext cx="1053998" cy="1426464"/>
          </a:xfrm>
          <a:prstGeom prst="rect">
            <a:avLst/>
          </a:prstGeom>
        </p:spPr>
      </p:pic>
      <p:pic>
        <p:nvPicPr>
          <p:cNvPr id="25" name="Picture 24" descr="A hockey player on ice&#10;&#10;Description automatically generated">
            <a:extLst>
              <a:ext uri="{FF2B5EF4-FFF2-40B4-BE49-F238E27FC236}">
                <a16:creationId xmlns:a16="http://schemas.microsoft.com/office/drawing/2014/main" id="{D8863AF8-8463-8B55-CC9C-DFA6520DCF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230" y="3391209"/>
            <a:ext cx="1058753" cy="1426464"/>
          </a:xfrm>
          <a:prstGeom prst="rect">
            <a:avLst/>
          </a:prstGeom>
        </p:spPr>
      </p:pic>
      <p:pic>
        <p:nvPicPr>
          <p:cNvPr id="26" name="Picture 25" descr="A cover of a book with a person in a white shirt&#10;&#10;Description automatically generated">
            <a:extLst>
              <a:ext uri="{FF2B5EF4-FFF2-40B4-BE49-F238E27FC236}">
                <a16:creationId xmlns:a16="http://schemas.microsoft.com/office/drawing/2014/main" id="{15CF499F-3B4C-D95F-2B73-4126DBD731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078" y="3382209"/>
            <a:ext cx="1052413" cy="1426464"/>
          </a:xfrm>
          <a:prstGeom prst="rect">
            <a:avLst/>
          </a:prstGeom>
        </p:spPr>
      </p:pic>
      <p:pic>
        <p:nvPicPr>
          <p:cNvPr id="27" name="Picture 26" descr="A cheerleaders on a blue cover&#10;&#10;Description automatically generated">
            <a:extLst>
              <a:ext uri="{FF2B5EF4-FFF2-40B4-BE49-F238E27FC236}">
                <a16:creationId xmlns:a16="http://schemas.microsoft.com/office/drawing/2014/main" id="{717263E0-2052-23C3-64D1-C8DC980F9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0893" y="3382209"/>
            <a:ext cx="1055583" cy="1426464"/>
          </a:xfrm>
          <a:prstGeom prst="rect">
            <a:avLst/>
          </a:prstGeom>
        </p:spPr>
      </p:pic>
      <p:pic>
        <p:nvPicPr>
          <p:cNvPr id="28" name="Picture 27" descr="A cover of a book with a couple of women in swim suits&#10;&#10;Description automatically generated">
            <a:extLst>
              <a:ext uri="{FF2B5EF4-FFF2-40B4-BE49-F238E27FC236}">
                <a16:creationId xmlns:a16="http://schemas.microsoft.com/office/drawing/2014/main" id="{13636018-33AD-3DBF-5A7F-FAEBC9250F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8401" y="3391209"/>
            <a:ext cx="1053998" cy="1426464"/>
          </a:xfrm>
          <a:prstGeom prst="rect">
            <a:avLst/>
          </a:prstGeom>
        </p:spPr>
      </p:pic>
      <p:pic>
        <p:nvPicPr>
          <p:cNvPr id="29" name="Picture 28">
            <a:extLst>
              <a:ext uri="{FF2B5EF4-FFF2-40B4-BE49-F238E27FC236}">
                <a16:creationId xmlns:a16="http://schemas.microsoft.com/office/drawing/2014/main" id="{736F5DAE-0417-49D9-BA69-9CD76FA9DA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2799" y="4901311"/>
            <a:ext cx="1055583" cy="1426464"/>
          </a:xfrm>
          <a:prstGeom prst="rect">
            <a:avLst/>
          </a:prstGeom>
        </p:spPr>
      </p:pic>
      <p:pic>
        <p:nvPicPr>
          <p:cNvPr id="30" name="Picture 29" descr="A cover of a book with a couple of men wrestling&#10;&#10;Description automatically generated">
            <a:extLst>
              <a:ext uri="{FF2B5EF4-FFF2-40B4-BE49-F238E27FC236}">
                <a16:creationId xmlns:a16="http://schemas.microsoft.com/office/drawing/2014/main" id="{4B42C5DC-7DA2-BE4F-D5CC-31DC608453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7752" y="4901311"/>
            <a:ext cx="1055583" cy="1426464"/>
          </a:xfrm>
          <a:prstGeom prst="rect">
            <a:avLst/>
          </a:prstGeom>
        </p:spPr>
      </p:pic>
      <p:pic>
        <p:nvPicPr>
          <p:cNvPr id="31" name="Picture 30">
            <a:extLst>
              <a:ext uri="{FF2B5EF4-FFF2-40B4-BE49-F238E27FC236}">
                <a16:creationId xmlns:a16="http://schemas.microsoft.com/office/drawing/2014/main" id="{A668DC63-EC58-CB20-4F88-447B7DF02AC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2853" y="4901311"/>
            <a:ext cx="1003280" cy="1426464"/>
          </a:xfrm>
          <a:prstGeom prst="rect">
            <a:avLst/>
          </a:prstGeom>
        </p:spPr>
      </p:pic>
      <p:pic>
        <p:nvPicPr>
          <p:cNvPr id="32" name="Picture 31">
            <a:extLst>
              <a:ext uri="{FF2B5EF4-FFF2-40B4-BE49-F238E27FC236}">
                <a16:creationId xmlns:a16="http://schemas.microsoft.com/office/drawing/2014/main" id="{1DBF2B6C-7C97-4F2F-D179-0EBED89697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5909" y="3391209"/>
            <a:ext cx="1055583" cy="1426464"/>
          </a:xfrm>
          <a:prstGeom prst="rect">
            <a:avLst/>
          </a:prstGeom>
        </p:spPr>
      </p:pic>
      <p:pic>
        <p:nvPicPr>
          <p:cNvPr id="33" name="Picture 32">
            <a:extLst>
              <a:ext uri="{FF2B5EF4-FFF2-40B4-BE49-F238E27FC236}">
                <a16:creationId xmlns:a16="http://schemas.microsoft.com/office/drawing/2014/main" id="{EE9E9154-9017-86B4-E2B4-34F0461B129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78620" y="4901311"/>
            <a:ext cx="1057168" cy="1426464"/>
          </a:xfrm>
          <a:prstGeom prst="rect">
            <a:avLst/>
          </a:prstGeom>
        </p:spPr>
      </p:pic>
      <p:pic>
        <p:nvPicPr>
          <p:cNvPr id="34" name="Picture 33" descr="A cover of a book with a couple of women playing lacrosse&#10;&#10;Description automatically generated">
            <a:extLst>
              <a:ext uri="{FF2B5EF4-FFF2-40B4-BE49-F238E27FC236}">
                <a16:creationId xmlns:a16="http://schemas.microsoft.com/office/drawing/2014/main" id="{12A007C9-AA58-5D9D-11FE-28C501D241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83376" y="4901311"/>
            <a:ext cx="1055583" cy="1426464"/>
          </a:xfrm>
          <a:prstGeom prst="rect">
            <a:avLst/>
          </a:prstGeom>
        </p:spPr>
      </p:pic>
      <p:pic>
        <p:nvPicPr>
          <p:cNvPr id="35" name="Picture 34" descr="A cover of a book with a couple of women playing softball&#10;&#10;Description automatically generated">
            <a:extLst>
              <a:ext uri="{FF2B5EF4-FFF2-40B4-BE49-F238E27FC236}">
                <a16:creationId xmlns:a16="http://schemas.microsoft.com/office/drawing/2014/main" id="{E1929BB8-FADF-EAE0-42E8-9E26772C9CE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7338" y="4901311"/>
            <a:ext cx="1058753" cy="1426464"/>
          </a:xfrm>
          <a:prstGeom prst="rect">
            <a:avLst/>
          </a:prstGeom>
        </p:spPr>
      </p:pic>
      <p:pic>
        <p:nvPicPr>
          <p:cNvPr id="36" name="Picture 35" descr="A person holding a pole&#10;&#10;Description automatically generated">
            <a:extLst>
              <a:ext uri="{FF2B5EF4-FFF2-40B4-BE49-F238E27FC236}">
                <a16:creationId xmlns:a16="http://schemas.microsoft.com/office/drawing/2014/main" id="{DB7DEC6F-4D62-5686-B508-9E524565894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04667" y="4901311"/>
            <a:ext cx="1055583" cy="1426464"/>
          </a:xfrm>
          <a:prstGeom prst="rect">
            <a:avLst/>
          </a:prstGeom>
        </p:spPr>
      </p:pic>
      <p:pic>
        <p:nvPicPr>
          <p:cNvPr id="39" name="Picture 38" descr="A magazine cover with a person raising his hand&#10;&#10;Description automatically generated">
            <a:extLst>
              <a:ext uri="{FF2B5EF4-FFF2-40B4-BE49-F238E27FC236}">
                <a16:creationId xmlns:a16="http://schemas.microsoft.com/office/drawing/2014/main" id="{29DAEF66-0816-E4F8-CBA8-40EB7D327DC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072515">
            <a:off x="9359075" y="1439185"/>
            <a:ext cx="1299180" cy="1645920"/>
          </a:xfrm>
          <a:prstGeom prst="rect">
            <a:avLst/>
          </a:prstGeom>
        </p:spPr>
      </p:pic>
      <p:pic>
        <p:nvPicPr>
          <p:cNvPr id="37" name="Picture 36" descr="A magazine cover with black squares&#10;&#10;Description automatically generated">
            <a:extLst>
              <a:ext uri="{FF2B5EF4-FFF2-40B4-BE49-F238E27FC236}">
                <a16:creationId xmlns:a16="http://schemas.microsoft.com/office/drawing/2014/main" id="{FD310C36-018D-66B7-5324-EBCA2F60750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568476" y="1004229"/>
            <a:ext cx="1299180" cy="1645920"/>
          </a:xfrm>
          <a:prstGeom prst="rect">
            <a:avLst/>
          </a:prstGeom>
        </p:spPr>
      </p:pic>
      <p:pic>
        <p:nvPicPr>
          <p:cNvPr id="7" name="Picture 6" descr="A cover of a book with a couple of men playing lacrosse&#10;&#10;Description automatically generated">
            <a:extLst>
              <a:ext uri="{FF2B5EF4-FFF2-40B4-BE49-F238E27FC236}">
                <a16:creationId xmlns:a16="http://schemas.microsoft.com/office/drawing/2014/main" id="{E437F67C-7670-8135-AA71-7379C2EC5704}"/>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628391" y="4901311"/>
            <a:ext cx="1058753" cy="142646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6A10-A93F-657D-447E-E0C8B679B978}"/>
              </a:ext>
            </a:extLst>
          </p:cNvPr>
          <p:cNvSpPr>
            <a:spLocks noGrp="1"/>
          </p:cNvSpPr>
          <p:nvPr>
            <p:ph type="title"/>
          </p:nvPr>
        </p:nvSpPr>
        <p:spPr>
          <a:xfrm>
            <a:off x="1941513" y="525463"/>
            <a:ext cx="6843672" cy="1204912"/>
          </a:xfrm>
        </p:spPr>
        <p:txBody>
          <a:bodyPr/>
          <a:lstStyle/>
          <a:p>
            <a:r>
              <a:rPr lang="en-US" sz="4000" dirty="0">
                <a:latin typeface="Inter SemiBold"/>
                <a:ea typeface="Inter SemiBold"/>
                <a:cs typeface="Inter SemiBold"/>
                <a:sym typeface="Inter SemiBold"/>
              </a:rPr>
              <a:t>All things officiating </a:t>
            </a:r>
            <a:br>
              <a:rPr lang="en-US" sz="4000" dirty="0">
                <a:latin typeface="Inter SemiBold"/>
                <a:ea typeface="Inter SemiBold"/>
                <a:cs typeface="Inter SemiBold"/>
                <a:sym typeface="Inter SemiBold"/>
              </a:rPr>
            </a:br>
            <a:r>
              <a:rPr lang="en-US" sz="4000" dirty="0">
                <a:latin typeface="Inter SemiBold"/>
                <a:ea typeface="Inter SemiBold"/>
                <a:cs typeface="Inter SemiBold"/>
                <a:sym typeface="Inter SemiBold"/>
              </a:rPr>
              <a:t>in one place!</a:t>
            </a:r>
            <a:endParaRPr lang="en-US" dirty="0"/>
          </a:p>
        </p:txBody>
      </p:sp>
      <p:sp>
        <p:nvSpPr>
          <p:cNvPr id="4" name="Content Placeholder 3">
            <a:extLst>
              <a:ext uri="{FF2B5EF4-FFF2-40B4-BE49-F238E27FC236}">
                <a16:creationId xmlns:a16="http://schemas.microsoft.com/office/drawing/2014/main" id="{4644809B-FCB1-F6F8-C398-D9C38190FC54}"/>
              </a:ext>
            </a:extLst>
          </p:cNvPr>
          <p:cNvSpPr>
            <a:spLocks noGrp="1"/>
          </p:cNvSpPr>
          <p:nvPr>
            <p:ph idx="1"/>
          </p:nvPr>
        </p:nvSpPr>
        <p:spPr/>
        <p:txBody>
          <a:bodyPr/>
          <a:lstStyle/>
          <a:p>
            <a:r>
              <a:rPr lang="en-US" sz="2400" dirty="0">
                <a:solidFill>
                  <a:schemeClr val="dk1"/>
                </a:solidFill>
                <a:highlight>
                  <a:srgbClr val="FFFFFF"/>
                </a:highlight>
                <a:latin typeface="Inter"/>
                <a:ea typeface="Inter"/>
                <a:cs typeface="Inter"/>
                <a:sym typeface="Inter"/>
              </a:rPr>
              <a:t>The all-in-one, cloud-based NFHS Center for Officials Services (COS) connects everyone associated with officiating. The COS handles registration, assignments, testing, payments, and a host of other features and integrations that consolidate all officiating needs into a single, modern solution. Free to all NFHS state associations, local associations, and assigner groups.</a:t>
            </a:r>
            <a:endParaRPr lang="en-US" sz="2800" dirty="0">
              <a:solidFill>
                <a:schemeClr val="dk1"/>
              </a:solidFill>
              <a:latin typeface="Inter"/>
              <a:ea typeface="Inter"/>
              <a:cs typeface="Inter"/>
              <a:sym typeface="Inter"/>
            </a:endParaRPr>
          </a:p>
          <a:p>
            <a:endParaRPr lang="en-US" dirty="0"/>
          </a:p>
        </p:txBody>
      </p:sp>
      <p:sp>
        <p:nvSpPr>
          <p:cNvPr id="8" name="Google Shape;163;p28">
            <a:extLst>
              <a:ext uri="{FF2B5EF4-FFF2-40B4-BE49-F238E27FC236}">
                <a16:creationId xmlns:a16="http://schemas.microsoft.com/office/drawing/2014/main" id="{64DB8A4D-D932-E495-985B-35D04CC0E9CC}"/>
              </a:ext>
            </a:extLst>
          </p:cNvPr>
          <p:cNvSpPr txBox="1"/>
          <p:nvPr/>
        </p:nvSpPr>
        <p:spPr>
          <a:xfrm>
            <a:off x="2341361"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20+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Member States</a:t>
            </a:r>
            <a:endParaRPr sz="2400" b="1" dirty="0">
              <a:solidFill>
                <a:schemeClr val="bg1"/>
              </a:solidFill>
              <a:latin typeface="+mn-lt"/>
              <a:ea typeface="Inter Black"/>
              <a:cs typeface="Inter Black"/>
              <a:sym typeface="Inter Black"/>
            </a:endParaRPr>
          </a:p>
        </p:txBody>
      </p:sp>
      <p:sp>
        <p:nvSpPr>
          <p:cNvPr id="18" name="Google Shape;164;p28">
            <a:extLst>
              <a:ext uri="{FF2B5EF4-FFF2-40B4-BE49-F238E27FC236}">
                <a16:creationId xmlns:a16="http://schemas.microsoft.com/office/drawing/2014/main" id="{78B4D0ED-1B18-233A-7E29-75D69FA7F834}"/>
              </a:ext>
            </a:extLst>
          </p:cNvPr>
          <p:cNvSpPr txBox="1"/>
          <p:nvPr/>
        </p:nvSpPr>
        <p:spPr>
          <a:xfrm>
            <a:off x="4800686" y="4539875"/>
            <a:ext cx="2264561"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300,000+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Officials</a:t>
            </a:r>
            <a:endParaRPr sz="2400" b="1" dirty="0">
              <a:solidFill>
                <a:schemeClr val="bg1"/>
              </a:solidFill>
              <a:latin typeface="+mn-lt"/>
              <a:ea typeface="Inter Black"/>
              <a:cs typeface="Inter Black"/>
              <a:sym typeface="Inter Black"/>
            </a:endParaRPr>
          </a:p>
        </p:txBody>
      </p:sp>
      <p:sp>
        <p:nvSpPr>
          <p:cNvPr id="19" name="Google Shape;165;p28">
            <a:extLst>
              <a:ext uri="{FF2B5EF4-FFF2-40B4-BE49-F238E27FC236}">
                <a16:creationId xmlns:a16="http://schemas.microsoft.com/office/drawing/2014/main" id="{15F565F3-30B7-3C92-8F4F-854EDF9DC6A2}"/>
              </a:ext>
            </a:extLst>
          </p:cNvPr>
          <p:cNvSpPr txBox="1"/>
          <p:nvPr/>
        </p:nvSpPr>
        <p:spPr>
          <a:xfrm>
            <a:off x="7260011" y="4539875"/>
            <a:ext cx="2264560" cy="923400"/>
          </a:xfrm>
          <a:prstGeom prst="rect">
            <a:avLst/>
          </a:prstGeom>
          <a:solidFill>
            <a:srgbClr val="D5003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7,000+</a:t>
            </a:r>
            <a:endParaRPr sz="2400" b="1" dirty="0">
              <a:solidFill>
                <a:schemeClr val="bg1"/>
              </a:solidFill>
              <a:latin typeface="+mn-lt"/>
              <a:ea typeface="Inter Black"/>
              <a:cs typeface="Inter Black"/>
              <a:sym typeface="Inter Black"/>
            </a:endParaRPr>
          </a:p>
          <a:p>
            <a:pPr marL="0" lvl="0" indent="0" algn="ctr" rtl="0">
              <a:spcBef>
                <a:spcPts val="0"/>
              </a:spcBef>
              <a:spcAft>
                <a:spcPts val="0"/>
              </a:spcAft>
              <a:buNone/>
            </a:pPr>
            <a:r>
              <a:rPr lang="en" sz="2400" b="1" dirty="0">
                <a:solidFill>
                  <a:schemeClr val="bg1"/>
                </a:solidFill>
                <a:latin typeface="+mn-lt"/>
                <a:ea typeface="Inter Black"/>
                <a:cs typeface="Inter Black"/>
                <a:sym typeface="Inter Black"/>
              </a:rPr>
              <a:t>Schools</a:t>
            </a:r>
            <a:endParaRPr sz="2400" b="1" dirty="0">
              <a:solidFill>
                <a:schemeClr val="bg1"/>
              </a:solidFill>
              <a:latin typeface="+mn-lt"/>
              <a:ea typeface="Inter Black"/>
              <a:cs typeface="Inter Black"/>
              <a:sym typeface="Inter Black"/>
            </a:endParaRPr>
          </a:p>
        </p:txBody>
      </p:sp>
      <p:pic>
        <p:nvPicPr>
          <p:cNvPr id="20" name="Google Shape;161;p28" descr="A close up of a sign&#10;&#10;Description automatically generated">
            <a:extLst>
              <a:ext uri="{FF2B5EF4-FFF2-40B4-BE49-F238E27FC236}">
                <a16:creationId xmlns:a16="http://schemas.microsoft.com/office/drawing/2014/main" id="{3BDF60A3-4D23-071C-49D6-F21A500D8602}"/>
              </a:ext>
            </a:extLst>
          </p:cNvPr>
          <p:cNvPicPr preferRelativeResize="0"/>
          <p:nvPr/>
        </p:nvPicPr>
        <p:blipFill rotWithShape="1">
          <a:blip r:embed="rId3">
            <a:alphaModFix/>
          </a:blip>
          <a:srcRect l="1066" t="4841" r="1047" b="5003"/>
          <a:stretch/>
        </p:blipFill>
        <p:spPr>
          <a:xfrm>
            <a:off x="9159356" y="693267"/>
            <a:ext cx="2763677" cy="986375"/>
          </a:xfrm>
          <a:prstGeom prst="rect">
            <a:avLst/>
          </a:prstGeom>
          <a:noFill/>
          <a:ln>
            <a:noFill/>
          </a:ln>
        </p:spPr>
      </p:pic>
    </p:spTree>
    <p:extLst>
      <p:ext uri="{BB962C8B-B14F-4D97-AF65-F5344CB8AC3E}">
        <p14:creationId xmlns:p14="http://schemas.microsoft.com/office/powerpoint/2010/main" val="2431920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B83E914-724E-2673-A1B2-D5BD999DFB4B}"/>
              </a:ext>
            </a:extLst>
          </p:cNvPr>
          <p:cNvSpPr>
            <a:spLocks noGrp="1"/>
          </p:cNvSpPr>
          <p:nvPr>
            <p:ph type="title"/>
          </p:nvPr>
        </p:nvSpPr>
        <p:spPr/>
        <p:txBody>
          <a:bodyPr/>
          <a:lstStyle/>
          <a:p>
            <a:r>
              <a:rPr lang="en-US" sz="3800" dirty="0">
                <a:latin typeface="Inter ExtraBold"/>
                <a:ea typeface="Inter ExtraBold"/>
                <a:cs typeface="Inter ExtraBold"/>
                <a:sym typeface="Inter ExtraBold"/>
              </a:rPr>
              <a:t>COS Continued Improvements</a:t>
            </a:r>
            <a:endParaRPr lang="en-US" dirty="0"/>
          </a:p>
        </p:txBody>
      </p:sp>
      <p:sp>
        <p:nvSpPr>
          <p:cNvPr id="7" name="Content Placeholder 6">
            <a:extLst>
              <a:ext uri="{FF2B5EF4-FFF2-40B4-BE49-F238E27FC236}">
                <a16:creationId xmlns:a16="http://schemas.microsoft.com/office/drawing/2014/main" id="{5D44E401-9381-0B18-B228-2254B0AEE0A9}"/>
              </a:ext>
            </a:extLst>
          </p:cNvPr>
          <p:cNvSpPr>
            <a:spLocks noGrp="1"/>
          </p:cNvSpPr>
          <p:nvPr>
            <p:ph idx="1"/>
          </p:nvPr>
        </p:nvSpPr>
        <p:spPr>
          <a:xfrm>
            <a:off x="1941513" y="1989138"/>
            <a:ext cx="10026650" cy="4338637"/>
          </a:xfrm>
        </p:spPr>
        <p:txBody>
          <a:bodyPr/>
          <a:lstStyle/>
          <a:p>
            <a:r>
              <a:rPr lang="en-US" dirty="0"/>
              <a:t>Over </a:t>
            </a:r>
            <a:r>
              <a:rPr lang="en-US" b="1" dirty="0"/>
              <a:t>200</a:t>
            </a:r>
            <a:r>
              <a:rPr lang="en-US" dirty="0"/>
              <a:t> Updates and New Features in the Past 12 Months!</a:t>
            </a:r>
          </a:p>
          <a:p>
            <a:endParaRPr lang="en-US" sz="1600" dirty="0"/>
          </a:p>
          <a:p>
            <a:pPr marL="457200" lvl="1" indent="0">
              <a:buNone/>
            </a:pPr>
            <a:r>
              <a:rPr lang="en-US" b="1" dirty="0">
                <a:sym typeface="Inter"/>
              </a:rPr>
              <a:t>COMING SOON</a:t>
            </a:r>
          </a:p>
          <a:p>
            <a:pPr lvl="2"/>
            <a:r>
              <a:rPr lang="en-US" dirty="0">
                <a:sym typeface="Inter"/>
              </a:rPr>
              <a:t>Exam Center Improvements</a:t>
            </a:r>
          </a:p>
          <a:p>
            <a:pPr lvl="2"/>
            <a:r>
              <a:rPr lang="en-US" dirty="0">
                <a:sym typeface="Inter"/>
              </a:rPr>
              <a:t>Streamlined Registrations and Onboarding</a:t>
            </a:r>
          </a:p>
          <a:p>
            <a:pPr lvl="2"/>
            <a:r>
              <a:rPr lang="en-US" dirty="0">
                <a:sym typeface="Inter"/>
              </a:rPr>
              <a:t>Expanded Reporting Capabilities for States</a:t>
            </a:r>
          </a:p>
          <a:p>
            <a:pPr lvl="2"/>
            <a:r>
              <a:rPr lang="en-US" dirty="0">
                <a:sym typeface="Inter"/>
              </a:rPr>
              <a:t>Event/Clinic Registration and Attendance Tracking</a:t>
            </a:r>
          </a:p>
          <a:p>
            <a:pPr marL="457200" lvl="1" indent="0">
              <a:buNone/>
            </a:pPr>
            <a:r>
              <a:rPr lang="en-US" b="1" dirty="0">
                <a:sym typeface="Inter"/>
              </a:rPr>
              <a:t>Reciprocity</a:t>
            </a:r>
          </a:p>
          <a:p>
            <a:pPr lvl="2"/>
            <a:r>
              <a:rPr lang="en-US" dirty="0">
                <a:sym typeface="Inter"/>
              </a:rPr>
              <a:t>In-State/Out-of-State</a:t>
            </a:r>
          </a:p>
          <a:p>
            <a:pPr marL="457200" lvl="1" indent="0">
              <a:buNone/>
            </a:pPr>
            <a:r>
              <a:rPr lang="en-US" b="1" dirty="0">
                <a:sym typeface="Inter"/>
              </a:rPr>
              <a:t>Watch for Many More Updates from NFHS!</a:t>
            </a:r>
            <a:endParaRPr lang="en-US" b="1" dirty="0">
              <a:sym typeface="Calibri"/>
            </a:endParaRPr>
          </a:p>
          <a:p>
            <a:endParaRPr lang="en-US" dirty="0"/>
          </a:p>
        </p:txBody>
      </p:sp>
      <p:pic>
        <p:nvPicPr>
          <p:cNvPr id="11" name="Google Shape;161;p28" descr="A close up of a sign&#10;&#10;Description automatically generated">
            <a:extLst>
              <a:ext uri="{FF2B5EF4-FFF2-40B4-BE49-F238E27FC236}">
                <a16:creationId xmlns:a16="http://schemas.microsoft.com/office/drawing/2014/main" id="{130FEB79-E493-4A60-E456-E4F1A147B364}"/>
              </a:ext>
            </a:extLst>
          </p:cNvPr>
          <p:cNvPicPr preferRelativeResize="0"/>
          <p:nvPr/>
        </p:nvPicPr>
        <p:blipFill rotWithShape="1">
          <a:blip r:embed="rId3">
            <a:alphaModFix/>
          </a:blip>
          <a:srcRect l="1066" t="4841" r="1047" b="5003"/>
          <a:stretch/>
        </p:blipFill>
        <p:spPr>
          <a:xfrm>
            <a:off x="8254700" y="2774373"/>
            <a:ext cx="3668334" cy="1309253"/>
          </a:xfrm>
          <a:prstGeom prst="rect">
            <a:avLst/>
          </a:prstGeom>
          <a:noFill/>
          <a:ln>
            <a:noFill/>
          </a:ln>
        </p:spPr>
      </p:pic>
    </p:spTree>
    <p:extLst>
      <p:ext uri="{BB962C8B-B14F-4D97-AF65-F5344CB8AC3E}">
        <p14:creationId xmlns:p14="http://schemas.microsoft.com/office/powerpoint/2010/main" val="28675061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a:xfrm>
            <a:off x="963613" y="4406900"/>
            <a:ext cx="8867775" cy="1362075"/>
          </a:xfrm>
        </p:spPr>
        <p:txBody>
          <a:bodyPr/>
          <a:lstStyle/>
          <a:p>
            <a:pPr>
              <a:defRPr/>
            </a:pPr>
            <a:r>
              <a:rPr lang="en-US" dirty="0"/>
              <a:t> NFHS Learning Center</a:t>
            </a:r>
          </a:p>
        </p:txBody>
      </p:sp>
      <p:sp>
        <p:nvSpPr>
          <p:cNvPr id="34819" name="Text Placeholder 2">
            <a:extLst>
              <a:ext uri="{FF2B5EF4-FFF2-40B4-BE49-F238E27FC236}">
                <a16:creationId xmlns:a16="http://schemas.microsoft.com/office/drawing/2014/main" id="{E7338CBA-3A12-4537-82AB-43A63235C968}"/>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a:defRPr/>
            </a:pPr>
            <a:r>
              <a:rPr lang="en-US"/>
              <a:t>www.nfhs.org</a:t>
            </a:r>
            <a:endParaRPr lang="en-US" dirty="0"/>
          </a:p>
        </p:txBody>
      </p:sp>
      <p:pic>
        <p:nvPicPr>
          <p:cNvPr id="2" name="Picture 1" descr="A blue and white sign with white text&#10;&#10;Description automatically generated">
            <a:extLst>
              <a:ext uri="{FF2B5EF4-FFF2-40B4-BE49-F238E27FC236}">
                <a16:creationId xmlns:a16="http://schemas.microsoft.com/office/drawing/2014/main" id="{4D1D011B-B2DF-6740-1040-AF20A4E71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77A8BEB-FFC9-CEBD-37AA-1AEFB8EDBF22}"/>
              </a:ext>
            </a:extLst>
          </p:cNvPr>
          <p:cNvSpPr>
            <a:spLocks noGrp="1"/>
          </p:cNvSpPr>
          <p:nvPr>
            <p:ph type="title"/>
          </p:nvPr>
        </p:nvSpPr>
        <p:spPr/>
        <p:txBody>
          <a:bodyPr/>
          <a:lstStyle/>
          <a:p>
            <a:r>
              <a:rPr lang="en-US" dirty="0">
                <a:solidFill>
                  <a:srgbClr val="0D2C6C"/>
                </a:solidFill>
              </a:rPr>
              <a:t>Over 21 million courses delivered</a:t>
            </a:r>
            <a:r>
              <a:rPr lang="en-US" dirty="0"/>
              <a:t>!</a:t>
            </a:r>
          </a:p>
        </p:txBody>
      </p:sp>
      <p:sp>
        <p:nvSpPr>
          <p:cNvPr id="3" name="Content Placeholder 2">
            <a:extLst>
              <a:ext uri="{FF2B5EF4-FFF2-40B4-BE49-F238E27FC236}">
                <a16:creationId xmlns:a16="http://schemas.microsoft.com/office/drawing/2014/main" id="{F461D26A-AC6C-3EC6-5E33-B79F730F7265}"/>
              </a:ext>
            </a:extLst>
          </p:cNvPr>
          <p:cNvSpPr>
            <a:spLocks noGrp="1"/>
          </p:cNvSpPr>
          <p:nvPr>
            <p:ph idx="1"/>
          </p:nvPr>
        </p:nvSpPr>
        <p:spPr>
          <a:xfrm>
            <a:off x="1941513" y="1989138"/>
            <a:ext cx="10026650" cy="4338637"/>
          </a:xfrm>
        </p:spPr>
        <p:txBody>
          <a:bodyPr/>
          <a:lstStyle/>
          <a:p>
            <a:r>
              <a:rPr lang="en-US" sz="2100" dirty="0"/>
              <a:t>Concussion in Sports – 7.2M+</a:t>
            </a:r>
          </a:p>
          <a:p>
            <a:r>
              <a:rPr lang="en-US" sz="2100" dirty="0"/>
              <a:t>Heat Illness Prevention – 2.2M+</a:t>
            </a:r>
          </a:p>
          <a:p>
            <a:r>
              <a:rPr lang="en-US" sz="2100" dirty="0"/>
              <a:t>Sudden Cardiac Arrest – 2.4M+</a:t>
            </a:r>
          </a:p>
          <a:p>
            <a:r>
              <a:rPr lang="en-US" sz="2100" dirty="0"/>
              <a:t>Concussion for Students – 1.2M+</a:t>
            </a:r>
          </a:p>
          <a:p>
            <a:r>
              <a:rPr lang="en-US" sz="2100" dirty="0"/>
              <a:t>The Collapsed Student (2020) – 67,550+</a:t>
            </a:r>
          </a:p>
          <a:p>
            <a:r>
              <a:rPr lang="en-US" sz="2100" dirty="0"/>
              <a:t>CPR &amp; AED Training (2023) – 9,300+</a:t>
            </a:r>
          </a:p>
          <a:p>
            <a:r>
              <a:rPr lang="en-US" sz="2100" dirty="0"/>
              <a:t>Sportsmanship – 1M+</a:t>
            </a:r>
          </a:p>
          <a:p>
            <a:r>
              <a:rPr lang="en-US" sz="2100" dirty="0"/>
              <a:t>Fundamentals of Coaching – 928,000+</a:t>
            </a:r>
          </a:p>
          <a:p>
            <a:r>
              <a:rPr lang="en-US" sz="2100" dirty="0"/>
              <a:t>First Aid, Health and Safety – 418,000+</a:t>
            </a:r>
          </a:p>
          <a:p>
            <a:r>
              <a:rPr lang="en-US" sz="2100" dirty="0"/>
              <a:t>Bullying, Hazing and Inappropriate Behaviors – 425,000+</a:t>
            </a:r>
          </a:p>
          <a:p>
            <a:r>
              <a:rPr lang="en-US" sz="2100" dirty="0"/>
              <a:t>Student Mental Health and Suicide Prevention – 250,000+</a:t>
            </a:r>
          </a:p>
          <a:p>
            <a:r>
              <a:rPr lang="en-US" sz="2100" dirty="0"/>
              <a:t>Protecting Students from Abuse – 250,000+</a:t>
            </a:r>
          </a:p>
          <a:p>
            <a:r>
              <a:rPr lang="en-US" sz="2100" dirty="0"/>
              <a:t>Implicit Bias (2021)  – 96,000+</a:t>
            </a:r>
          </a:p>
          <a:p>
            <a:endParaRPr lang="en-US" dirty="0"/>
          </a:p>
        </p:txBody>
      </p:sp>
      <p:sp>
        <p:nvSpPr>
          <p:cNvPr id="4" name="Footer Placeholder 3">
            <a:extLst>
              <a:ext uri="{FF2B5EF4-FFF2-40B4-BE49-F238E27FC236}">
                <a16:creationId xmlns:a16="http://schemas.microsoft.com/office/drawing/2014/main" id="{C32C79FB-59AC-08CB-94A0-E56FF5C9C183}"/>
              </a:ext>
            </a:extLst>
          </p:cNvPr>
          <p:cNvSpPr>
            <a:spLocks noGrp="1"/>
          </p:cNvSpPr>
          <p:nvPr>
            <p:ph type="ftr" sz="quarter" idx="11"/>
          </p:nvPr>
        </p:nvSpPr>
        <p:spPr>
          <a:xfrm>
            <a:off x="9996488" y="6524625"/>
            <a:ext cx="1992312" cy="295275"/>
          </a:xfrm>
        </p:spPr>
        <p:txBody>
          <a:bodyPr/>
          <a:lstStyle/>
          <a:p>
            <a:r>
              <a:rPr lang="en-US"/>
              <a:t>www.nfhs.org</a:t>
            </a:r>
          </a:p>
        </p:txBody>
      </p:sp>
      <p:pic>
        <p:nvPicPr>
          <p:cNvPr id="12" name="Picture 11" descr="A picture containing text, indoor, screenshot&#10;&#10;Description automatically generated">
            <a:extLst>
              <a:ext uri="{FF2B5EF4-FFF2-40B4-BE49-F238E27FC236}">
                <a16:creationId xmlns:a16="http://schemas.microsoft.com/office/drawing/2014/main" id="{D0D30CF8-1544-3AD7-1B18-0474CFA68511}"/>
              </a:ext>
            </a:extLst>
          </p:cNvPr>
          <p:cNvPicPr>
            <a:picLocks noChangeAspect="1"/>
          </p:cNvPicPr>
          <p:nvPr/>
        </p:nvPicPr>
        <p:blipFill rotWithShape="1">
          <a:blip r:embed="rId2">
            <a:extLst>
              <a:ext uri="{28A0092B-C50C-407E-A947-70E740481C1C}">
                <a14:useLocalDpi xmlns:a14="http://schemas.microsoft.com/office/drawing/2010/main" val="0"/>
              </a:ext>
            </a:extLst>
          </a:blip>
          <a:srcRect l="5227" t="8965" r="7681" b="8888"/>
          <a:stretch/>
        </p:blipFill>
        <p:spPr>
          <a:xfrm>
            <a:off x="6839174" y="2367020"/>
            <a:ext cx="5276760" cy="2488553"/>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684408C0-BF36-7EF3-E08F-8D80DBA23B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9463" y="2123874"/>
            <a:ext cx="1654015" cy="688712"/>
          </a:xfrm>
          <a:prstGeom prst="rect">
            <a:avLst/>
          </a:prstGeom>
        </p:spPr>
      </p:pic>
    </p:spTree>
    <p:extLst>
      <p:ext uri="{BB962C8B-B14F-4D97-AF65-F5344CB8AC3E}">
        <p14:creationId xmlns:p14="http://schemas.microsoft.com/office/powerpoint/2010/main" val="276606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lang="en-US" altLang="en-US" sz="2200" b="1" i="1" u="sng" dirty="0">
                <a:solidFill>
                  <a:srgbClr val="00205B"/>
                </a:solidFill>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algn="ctr" eaLnBrk="1" hangingPunct="1">
              <a:lnSpc>
                <a:spcPct val="80000"/>
              </a:lnSpc>
              <a:spcBef>
                <a:spcPct val="0"/>
              </a:spcBef>
              <a:buFontTx/>
              <a:buNone/>
            </a:pPr>
            <a:r>
              <a:rPr lang="en-US" altLang="en-US" sz="15000" b="1" dirty="0">
                <a:solidFill>
                  <a:schemeClr val="bg1"/>
                </a:solidFill>
                <a:ea typeface="Calibri" charset="0"/>
                <a:cs typeface="Calibri" charset="0"/>
              </a:rPr>
              <a:t>Over 1 million events this year…</a:t>
            </a:r>
          </a:p>
        </p:txBody>
      </p:sp>
      <p:pic>
        <p:nvPicPr>
          <p:cNvPr id="8" name="Picture 7" descr="A picture containing icon&#10;&#10;Description automatically generated">
            <a:extLst>
              <a:ext uri="{FF2B5EF4-FFF2-40B4-BE49-F238E27FC236}">
                <a16:creationId xmlns:a16="http://schemas.microsoft.com/office/drawing/2014/main" id="{E543B016-1D75-E61E-64D7-A1B803148AB0}"/>
              </a:ext>
            </a:extLst>
          </p:cNvPr>
          <p:cNvPicPr>
            <a:picLocks noChangeAspect="1"/>
          </p:cNvPicPr>
          <p:nvPr/>
        </p:nvPicPr>
        <p:blipFill>
          <a:blip r:embed="rId4"/>
          <a:stretch>
            <a:fillRect/>
          </a:stretch>
        </p:blipFill>
        <p:spPr>
          <a:xfrm>
            <a:off x="11245994" y="5765903"/>
            <a:ext cx="813331" cy="951845"/>
          </a:xfrm>
          <a:prstGeom prst="rect">
            <a:avLst/>
          </a:prstGeom>
        </p:spPr>
      </p:pic>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dirty="0"/>
              <a:t>National Federation of State High School Associations</a:t>
            </a:r>
            <a:br>
              <a:rPr lang="en-US" altLang="en-US" dirty="0"/>
            </a:br>
            <a:r>
              <a:rPr lang="en-US" altLang="en-US" dirty="0"/>
              <a:t>PO Box 690 | Indianapolis, IN 46206</a:t>
            </a:r>
            <a:br>
              <a:rPr lang="en-US" altLang="en-US" dirty="0"/>
            </a:br>
            <a:r>
              <a:rPr lang="en-US" altLang="en-US" dirty="0"/>
              <a:t>Phone: 317-972-6900</a:t>
            </a:r>
            <a:br>
              <a:rPr lang="en-US" altLang="en-US" dirty="0"/>
            </a:br>
            <a:r>
              <a:rPr lang="en-US" altLang="en-US" i="1" dirty="0"/>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a:defRPr/>
            </a:pPr>
            <a:r>
              <a:rPr lang="en-US" dirty="0"/>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E2E2-A205-CA77-4D16-57921E881438}"/>
              </a:ext>
            </a:extLst>
          </p:cNvPr>
          <p:cNvSpPr>
            <a:spLocks noGrp="1"/>
          </p:cNvSpPr>
          <p:nvPr>
            <p:ph type="title"/>
          </p:nvPr>
        </p:nvSpPr>
        <p:spPr/>
        <p:txBody>
          <a:bodyPr/>
          <a:lstStyle/>
          <a:p>
            <a:r>
              <a:rPr lang="en-US" dirty="0"/>
              <a:t>NFHS </a:t>
            </a:r>
            <a:r>
              <a:rPr lang="en-US" cap="none" dirty="0" err="1"/>
              <a:t>AllAccess</a:t>
            </a:r>
            <a:r>
              <a:rPr lang="en-US" dirty="0"/>
              <a:t> – Website</a:t>
            </a:r>
          </a:p>
        </p:txBody>
      </p:sp>
      <p:sp>
        <p:nvSpPr>
          <p:cNvPr id="3" name="Content Placeholder 2">
            <a:extLst>
              <a:ext uri="{FF2B5EF4-FFF2-40B4-BE49-F238E27FC236}">
                <a16:creationId xmlns:a16="http://schemas.microsoft.com/office/drawing/2014/main" id="{59687457-F21C-DCE4-195D-918145CF1333}"/>
              </a:ext>
            </a:extLst>
          </p:cNvPr>
          <p:cNvSpPr>
            <a:spLocks noGrp="1"/>
          </p:cNvSpPr>
          <p:nvPr>
            <p:ph idx="1"/>
          </p:nvPr>
        </p:nvSpPr>
        <p:spPr>
          <a:xfrm>
            <a:off x="6000750" y="1989138"/>
            <a:ext cx="5967412" cy="4338637"/>
          </a:xfrm>
        </p:spPr>
        <p:txBody>
          <a:bodyPr/>
          <a:lstStyle/>
          <a:p>
            <a:r>
              <a:rPr lang="en-US" b="1" dirty="0" err="1"/>
              <a:t>AllAccess</a:t>
            </a:r>
            <a:r>
              <a:rPr lang="en-US" dirty="0"/>
              <a:t> is the </a:t>
            </a:r>
            <a:r>
              <a:rPr lang="en-US" b="1" dirty="0"/>
              <a:t>NFHS Digital Publications Platform </a:t>
            </a:r>
            <a:r>
              <a:rPr lang="en-US" dirty="0"/>
              <a:t>that includes:</a:t>
            </a:r>
          </a:p>
          <a:p>
            <a:pPr lvl="1"/>
            <a:r>
              <a:rPr lang="en-US" dirty="0"/>
              <a:t>Rules Publications</a:t>
            </a:r>
          </a:p>
          <a:p>
            <a:pPr lvl="1"/>
            <a:r>
              <a:rPr lang="en-US" dirty="0"/>
              <a:t>High School Today Magazine</a:t>
            </a:r>
          </a:p>
          <a:p>
            <a:pPr lvl="1"/>
            <a:r>
              <a:rPr lang="en-US" dirty="0"/>
              <a:t>Policy Debate Quarterlies</a:t>
            </a:r>
          </a:p>
          <a:p>
            <a:pPr lvl="1"/>
            <a:r>
              <a:rPr lang="en-US" dirty="0"/>
              <a:t>Other NFHS Digital Publications</a:t>
            </a:r>
          </a:p>
          <a:p>
            <a:r>
              <a:rPr lang="en-US" dirty="0"/>
              <a:t>Website organized for associations and individuals to assign books and manage purchases</a:t>
            </a:r>
          </a:p>
          <a:p>
            <a:r>
              <a:rPr lang="en-US" dirty="0"/>
              <a:t>Visit </a:t>
            </a:r>
            <a:r>
              <a:rPr lang="en-US" i="1" dirty="0">
                <a:solidFill>
                  <a:srgbClr val="D50032"/>
                </a:solidFill>
              </a:rPr>
              <a:t>https://allaccess.nfhs.org</a:t>
            </a:r>
          </a:p>
        </p:txBody>
      </p:sp>
      <p:sp>
        <p:nvSpPr>
          <p:cNvPr id="4" name="Footer Placeholder 3">
            <a:extLst>
              <a:ext uri="{FF2B5EF4-FFF2-40B4-BE49-F238E27FC236}">
                <a16:creationId xmlns:a16="http://schemas.microsoft.com/office/drawing/2014/main" id="{107FD23E-C85E-4593-EBBF-A04A353A3D29}"/>
              </a:ext>
            </a:extLst>
          </p:cNvPr>
          <p:cNvSpPr>
            <a:spLocks noGrp="1"/>
          </p:cNvSpPr>
          <p:nvPr>
            <p:ph type="ftr" sz="quarter" idx="11"/>
          </p:nvPr>
        </p:nvSpPr>
        <p:spPr/>
        <p:txBody>
          <a:bodyPr/>
          <a:lstStyle/>
          <a:p>
            <a:pPr>
              <a:defRPr/>
            </a:pPr>
            <a:r>
              <a:rPr lang="en-US"/>
              <a:t>www.nfhs.org</a:t>
            </a:r>
          </a:p>
        </p:txBody>
      </p:sp>
      <p:pic>
        <p:nvPicPr>
          <p:cNvPr id="7" name="Content Placeholder 13">
            <a:extLst>
              <a:ext uri="{FF2B5EF4-FFF2-40B4-BE49-F238E27FC236}">
                <a16:creationId xmlns:a16="http://schemas.microsoft.com/office/drawing/2014/main" id="{22010DA4-D6A7-729A-E8A9-D5A1CB0F6B40}"/>
              </a:ext>
            </a:extLst>
          </p:cNvPr>
          <p:cNvPicPr>
            <a:picLocks noChangeAspect="1"/>
          </p:cNvPicPr>
          <p:nvPr/>
        </p:nvPicPr>
        <p:blipFill rotWithShape="1">
          <a:blip r:embed="rId3"/>
          <a:srcRect l="18390" t="7294" r="58136" b="27555"/>
          <a:stretch/>
        </p:blipFill>
        <p:spPr>
          <a:xfrm>
            <a:off x="1304925" y="2122365"/>
            <a:ext cx="4456113" cy="3352761"/>
          </a:xfrm>
          <a:prstGeom prst="rect">
            <a:avLst/>
          </a:prstGeom>
          <a:ln>
            <a:solidFill>
              <a:schemeClr val="tx1">
                <a:lumMod val="50000"/>
              </a:schemeClr>
            </a:solidFill>
          </a:ln>
        </p:spPr>
      </p:pic>
    </p:spTree>
    <p:extLst>
      <p:ext uri="{BB962C8B-B14F-4D97-AF65-F5344CB8AC3E}">
        <p14:creationId xmlns:p14="http://schemas.microsoft.com/office/powerpoint/2010/main" val="417636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r>
              <a:rPr lang="en-US" dirty="0"/>
              <a:t>NFHS </a:t>
            </a:r>
            <a:r>
              <a:rPr lang="en-US" cap="none" dirty="0" err="1"/>
              <a:t>AllAccess</a:t>
            </a:r>
            <a:r>
              <a:rPr lang="en-US" dirty="0"/>
              <a:t> – Mobile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953125" y="1989138"/>
            <a:ext cx="6162675" cy="4535487"/>
          </a:xfrm>
        </p:spPr>
        <p:txBody>
          <a:bodyPr/>
          <a:lstStyle/>
          <a:p>
            <a:pPr marL="0" indent="0">
              <a:buNone/>
            </a:pPr>
            <a:r>
              <a:rPr lang="en-US" b="1" dirty="0"/>
              <a:t>Access Via Website or Mobile App:</a:t>
            </a:r>
          </a:p>
          <a:p>
            <a:r>
              <a:rPr lang="en-US" sz="2400" dirty="0"/>
              <a:t>View available publications for sale</a:t>
            </a:r>
          </a:p>
          <a:p>
            <a:r>
              <a:rPr lang="en-US" sz="2400" dirty="0"/>
              <a:t>View publications assigned to you</a:t>
            </a:r>
          </a:p>
          <a:p>
            <a:r>
              <a:rPr lang="en-US" sz="2400" dirty="0"/>
              <a:t>Download books for offline viewing</a:t>
            </a:r>
          </a:p>
          <a:p>
            <a:r>
              <a:rPr lang="en-US" sz="2400" dirty="0"/>
              <a:t>Read publications as an e-book</a:t>
            </a:r>
          </a:p>
          <a:p>
            <a:r>
              <a:rPr lang="en-US" sz="2400" dirty="0"/>
              <a:t>Available on App Store and Google Play</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r>
              <a:rPr lang="en-US"/>
              <a:t>www.nfhs.org</a:t>
            </a:r>
          </a:p>
        </p:txBody>
      </p:sp>
      <p:pic>
        <p:nvPicPr>
          <p:cNvPr id="8" name="Content Placeholder 5" descr="A screenshot of a video game&#10;&#10;Description automatically generated with medium confidence">
            <a:extLst>
              <a:ext uri="{FF2B5EF4-FFF2-40B4-BE49-F238E27FC236}">
                <a16:creationId xmlns:a16="http://schemas.microsoft.com/office/drawing/2014/main" id="{768BD39D-F75D-A289-257E-811F8221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16302" y="2000568"/>
            <a:ext cx="1675411" cy="36260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Content Placeholder 7" descr="A picture containing text, screenshot, sports uniform, sports equipment&#10;&#10;Description automatically generated">
            <a:extLst>
              <a:ext uri="{FF2B5EF4-FFF2-40B4-BE49-F238E27FC236}">
                <a16:creationId xmlns:a16="http://schemas.microsoft.com/office/drawing/2014/main" id="{9BC557B5-2FA1-D396-FEF9-B7E3A0892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1894" y="2000568"/>
            <a:ext cx="1675411" cy="3626009"/>
          </a:xfrm>
          <a:prstGeom prst="rect">
            <a:avLst/>
          </a:prstGeom>
          <a:ln>
            <a:solidFill>
              <a:schemeClr val="tx1"/>
            </a:solidFill>
          </a:ln>
        </p:spPr>
      </p:pic>
      <p:pic>
        <p:nvPicPr>
          <p:cNvPr id="11" name="Picture 10" descr="A picture containing text, font, screenshot, symbol&#10;&#10;Description automatically generated">
            <a:extLst>
              <a:ext uri="{FF2B5EF4-FFF2-40B4-BE49-F238E27FC236}">
                <a16:creationId xmlns:a16="http://schemas.microsoft.com/office/drawing/2014/main" id="{71B89758-FA3B-AADC-9FFD-594EE38FB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0055" y="5825460"/>
            <a:ext cx="827250" cy="564227"/>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C059A-C975-C04F-A6C7-95CF3F545E75}"/>
              </a:ext>
            </a:extLst>
          </p:cNvPr>
          <p:cNvSpPr>
            <a:spLocks noGrp="1"/>
          </p:cNvSpPr>
          <p:nvPr>
            <p:ph type="title"/>
          </p:nvPr>
        </p:nvSpPr>
        <p:spPr/>
        <p:txBody>
          <a:bodyPr/>
          <a:lstStyle/>
          <a:p>
            <a:r>
              <a:rPr lang="en-US" dirty="0"/>
              <a:t>Corrections to 2024-2026 Girls Gymnastics rules book</a:t>
            </a:r>
          </a:p>
        </p:txBody>
      </p:sp>
      <p:sp>
        <p:nvSpPr>
          <p:cNvPr id="3" name="Content Placeholder 2">
            <a:extLst>
              <a:ext uri="{FF2B5EF4-FFF2-40B4-BE49-F238E27FC236}">
                <a16:creationId xmlns:a16="http://schemas.microsoft.com/office/drawing/2014/main" id="{396CAD1A-C729-C646-9350-23E06253849A}"/>
              </a:ext>
            </a:extLst>
          </p:cNvPr>
          <p:cNvSpPr>
            <a:spLocks noGrp="1"/>
          </p:cNvSpPr>
          <p:nvPr>
            <p:ph idx="1"/>
          </p:nvPr>
        </p:nvSpPr>
        <p:spPr/>
        <p:txBody>
          <a:bodyPr/>
          <a:lstStyle/>
          <a:p>
            <a:r>
              <a:rPr lang="en-US" sz="2400" dirty="0"/>
              <a:t>P. 26:  Change current 2.405 to 2.502 (1/1 - 1/1) 10.0</a:t>
            </a:r>
          </a:p>
          <a:p>
            <a:r>
              <a:rPr lang="en-US" sz="2400" dirty="0"/>
              <a:t>P. 26:  Change current 2.502 to 2.503 (1/1 on - 1 ½ off) 10.0</a:t>
            </a:r>
          </a:p>
          <a:p>
            <a:r>
              <a:rPr lang="en-US" sz="2400" dirty="0"/>
              <a:t>P. 26:  Change current 2.503 to 2.504 (1/2 on – 2/1 off) 10.0</a:t>
            </a:r>
          </a:p>
          <a:p>
            <a:r>
              <a:rPr lang="en-US" sz="2400" dirty="0"/>
              <a:t>P. 28:  Change current 4.501 (</a:t>
            </a:r>
            <a:r>
              <a:rPr lang="en-US" sz="2400" dirty="0" err="1"/>
              <a:t>Tsukahara</a:t>
            </a:r>
            <a:r>
              <a:rPr lang="en-US" sz="2400" dirty="0"/>
              <a:t>  tucked with ½ twist) to 10.0</a:t>
            </a:r>
          </a:p>
          <a:p>
            <a:r>
              <a:rPr lang="en-US" sz="2400" dirty="0"/>
              <a:t>P. 31:  6.4.4 Situation, second line—”The judge deducts </a:t>
            </a:r>
            <a:r>
              <a:rPr lang="en-US" sz="2400" u="sng" dirty="0"/>
              <a:t>up to 0.30</a:t>
            </a:r>
            <a:r>
              <a:rPr lang="en-US" sz="2400" dirty="0"/>
              <a:t>…”</a:t>
            </a:r>
          </a:p>
          <a:p>
            <a:r>
              <a:rPr lang="en-US" sz="2400" dirty="0"/>
              <a:t>P. 33:  Event Requirements - Art. 4b “</a:t>
            </a:r>
            <a:r>
              <a:rPr lang="en-US" sz="2400" u="sng" dirty="0"/>
              <a:t>360°</a:t>
            </a:r>
            <a:r>
              <a:rPr lang="en-US" sz="2400" dirty="0"/>
              <a:t>” (add degree sign)  </a:t>
            </a:r>
          </a:p>
          <a:p>
            <a:r>
              <a:rPr lang="en-US" sz="2400" dirty="0"/>
              <a:t>P. 60:  8-3-3 (1) Lack of variety of acro and dance “</a:t>
            </a:r>
            <a:r>
              <a:rPr lang="en-US" sz="2400" u="sng" dirty="0"/>
              <a:t>up to </a:t>
            </a:r>
            <a:r>
              <a:rPr lang="en-US" sz="2400" dirty="0"/>
              <a:t>0.20”</a:t>
            </a:r>
          </a:p>
          <a:p>
            <a:r>
              <a:rPr lang="en-US" sz="2400" dirty="0"/>
              <a:t>P. 70 &amp; 71:  2.306d, 2.407d 2.408d are new and should be shaded</a:t>
            </a:r>
          </a:p>
          <a:p>
            <a:r>
              <a:rPr lang="en-US" sz="2400" dirty="0">
                <a:highlight>
                  <a:srgbClr val="FFFF00"/>
                </a:highlight>
              </a:rPr>
              <a:t>P. 88:  9-3-4a - New 13—Add “Small or medium steps on landing (maximum of 4 steps)….each 0.10-0.15 max. 0.40”</a:t>
            </a:r>
          </a:p>
          <a:p>
            <a:endParaRPr lang="en-US" sz="2200" dirty="0"/>
          </a:p>
        </p:txBody>
      </p:sp>
      <p:sp>
        <p:nvSpPr>
          <p:cNvPr id="4" name="Footer Placeholder 3">
            <a:extLst>
              <a:ext uri="{FF2B5EF4-FFF2-40B4-BE49-F238E27FC236}">
                <a16:creationId xmlns:a16="http://schemas.microsoft.com/office/drawing/2014/main" id="{B21B14FB-ECC2-E640-827D-872902F0298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6107932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F48B-302E-924E-8B62-B1E8236AF997}"/>
              </a:ext>
            </a:extLst>
          </p:cNvPr>
          <p:cNvSpPr>
            <a:spLocks noGrp="1"/>
          </p:cNvSpPr>
          <p:nvPr>
            <p:ph type="title"/>
          </p:nvPr>
        </p:nvSpPr>
        <p:spPr/>
        <p:txBody>
          <a:bodyPr/>
          <a:lstStyle/>
          <a:p>
            <a:r>
              <a:rPr lang="en-US" dirty="0"/>
              <a:t>Corrections to 2024-2026 Girls Gymnastics rules book</a:t>
            </a:r>
          </a:p>
        </p:txBody>
      </p:sp>
      <p:sp>
        <p:nvSpPr>
          <p:cNvPr id="3" name="Content Placeholder 2">
            <a:extLst>
              <a:ext uri="{FF2B5EF4-FFF2-40B4-BE49-F238E27FC236}">
                <a16:creationId xmlns:a16="http://schemas.microsoft.com/office/drawing/2014/main" id="{E1FA2A46-D87C-914E-A922-A6E48D0FDDEE}"/>
              </a:ext>
            </a:extLst>
          </p:cNvPr>
          <p:cNvSpPr>
            <a:spLocks noGrp="1"/>
          </p:cNvSpPr>
          <p:nvPr>
            <p:ph idx="1"/>
          </p:nvPr>
        </p:nvSpPr>
        <p:spPr/>
        <p:txBody>
          <a:bodyPr/>
          <a:lstStyle/>
          <a:p>
            <a:r>
              <a:rPr lang="en-US" sz="2400" dirty="0"/>
              <a:t>P. 88:  9-3-4c (3) – Squat on landing ( “hips </a:t>
            </a:r>
            <a:r>
              <a:rPr lang="en-US" sz="2400" strike="sngStrike" dirty="0"/>
              <a:t>even with o</a:t>
            </a:r>
            <a:r>
              <a:rPr lang="en-US" sz="2400" dirty="0"/>
              <a:t>r lower than the knees”)</a:t>
            </a:r>
          </a:p>
          <a:p>
            <a:r>
              <a:rPr lang="en-US" sz="2400" dirty="0"/>
              <a:t>P. 93:  1.306 – Should read “split </a:t>
            </a:r>
            <a:r>
              <a:rPr lang="en-US" sz="2400" u="sng" dirty="0" err="1"/>
              <a:t>lp</a:t>
            </a:r>
            <a:r>
              <a:rPr lang="en-US" sz="2400" dirty="0"/>
              <a:t>/</a:t>
            </a:r>
            <a:r>
              <a:rPr lang="en-US" sz="2400" dirty="0" err="1"/>
              <a:t>jp</a:t>
            </a:r>
            <a:r>
              <a:rPr lang="en-US" sz="2400" dirty="0"/>
              <a:t> 180° w 1/1”</a:t>
            </a:r>
          </a:p>
          <a:p>
            <a:r>
              <a:rPr lang="en-US" sz="2400" dirty="0"/>
              <a:t>P. 94:  1.312 – should read “ stag ring </a:t>
            </a:r>
            <a:r>
              <a:rPr lang="en-US" sz="2400" dirty="0" err="1"/>
              <a:t>jp</a:t>
            </a:r>
            <a:r>
              <a:rPr lang="en-US" sz="2400" dirty="0"/>
              <a:t> w/ 1/1”</a:t>
            </a:r>
          </a:p>
          <a:p>
            <a:r>
              <a:rPr lang="en-US" sz="2400" dirty="0"/>
              <a:t>P. 107:  9.3.7 Situation A – last line “…a chief judge deduction of </a:t>
            </a:r>
            <a:r>
              <a:rPr lang="en-US" sz="2400" u="sng" dirty="0"/>
              <a:t>0.30</a:t>
            </a:r>
            <a:r>
              <a:rPr lang="en-US" sz="2400" dirty="0"/>
              <a:t>”</a:t>
            </a:r>
          </a:p>
          <a:p>
            <a:r>
              <a:rPr lang="en-US" sz="2400" dirty="0"/>
              <a:t>P. 107:  1.312 – should read “stag ring jump w/ 1/1 at head height”</a:t>
            </a:r>
          </a:p>
          <a:p>
            <a:r>
              <a:rPr lang="en-US" sz="2400" dirty="0"/>
              <a:t>P. 109</a:t>
            </a:r>
            <a:r>
              <a:rPr lang="en-US" sz="2400"/>
              <a:t>:  5e </a:t>
            </a:r>
            <a:r>
              <a:rPr lang="en-US" sz="2400" dirty="0"/>
              <a:t>Steps – delete the second indented description - ”The gymnast lands with feet together, then takes… join the Right foot.”</a:t>
            </a:r>
          </a:p>
          <a:p>
            <a:r>
              <a:rPr lang="en-US" sz="2400" dirty="0"/>
              <a:t>P. 115:  27, Floor Exercise a), 3) should read – “A </a:t>
            </a:r>
            <a:r>
              <a:rPr lang="en-US" sz="2400" u="sng" dirty="0"/>
              <a:t>0.3</a:t>
            </a:r>
            <a:r>
              <a:rPr lang="en-US" sz="2400" dirty="0"/>
              <a:t> deduction…”</a:t>
            </a:r>
          </a:p>
          <a:p>
            <a:r>
              <a:rPr lang="en-US" sz="2400" dirty="0"/>
              <a:t>P. 115:  27, Floor Exercise a), 4) should read -  “ A </a:t>
            </a:r>
            <a:r>
              <a:rPr lang="en-US" sz="2400" u="sng" dirty="0"/>
              <a:t>0.8</a:t>
            </a:r>
            <a:r>
              <a:rPr lang="en-US" sz="2400" dirty="0"/>
              <a:t> deduction is taken…(</a:t>
            </a:r>
            <a:r>
              <a:rPr lang="en-US" sz="2400" u="sng" dirty="0"/>
              <a:t>0.3</a:t>
            </a:r>
            <a:r>
              <a:rPr lang="en-US" sz="2400" dirty="0"/>
              <a:t> for…”</a:t>
            </a:r>
          </a:p>
          <a:p>
            <a:pPr marL="0" indent="0">
              <a:buNone/>
            </a:pPr>
            <a:endParaRPr lang="en-US" dirty="0"/>
          </a:p>
        </p:txBody>
      </p:sp>
      <p:sp>
        <p:nvSpPr>
          <p:cNvPr id="4" name="Footer Placeholder 3">
            <a:extLst>
              <a:ext uri="{FF2B5EF4-FFF2-40B4-BE49-F238E27FC236}">
                <a16:creationId xmlns:a16="http://schemas.microsoft.com/office/drawing/2014/main" id="{FCBC9094-85C5-444C-A65F-E4CD6B11492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86127946"/>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4-25 NFHS Stock Sport Rules PowerPoint_Wide Format" id="{3F6ED787-1CC3-4EE2-BBC5-11023D86938C}" vid="{4E19B0D1-2EB4-45CE-A5FA-EBF72210CDC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C36A34F339A54D85C37DD81207F966" ma:contentTypeVersion="13" ma:contentTypeDescription="Create a new document." ma:contentTypeScope="" ma:versionID="b1d60f096ce905ea2c8f4b546515be3e">
  <xsd:schema xmlns:xsd="http://www.w3.org/2001/XMLSchema" xmlns:xs="http://www.w3.org/2001/XMLSchema" xmlns:p="http://schemas.microsoft.com/office/2006/metadata/properties" xmlns:ns3="3bb8d7d1-06b8-47b8-a0de-bad91f18ef42" xmlns:ns4="ffc60a71-4a50-4afc-be20-b1cf64734936" targetNamespace="http://schemas.microsoft.com/office/2006/metadata/properties" ma:root="true" ma:fieldsID="5dfcda41ff764e825aef5537df9b60fd" ns3:_="" ns4:_="">
    <xsd:import namespace="3bb8d7d1-06b8-47b8-a0de-bad91f18ef42"/>
    <xsd:import namespace="ffc60a71-4a50-4afc-be20-b1cf6473493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b8d7d1-06b8-47b8-a0de-bad91f18ef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c60a71-4a50-4afc-be20-b1cf6473493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277D50-A8F4-41EA-8AAF-2B8EFD1D1E78}">
  <ds:schemaRef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http://schemas.microsoft.com/office/2006/metadata/properties"/>
    <ds:schemaRef ds:uri="3bb8d7d1-06b8-47b8-a0de-bad91f18ef42"/>
    <ds:schemaRef ds:uri="ffc60a71-4a50-4afc-be20-b1cf64734936"/>
    <ds:schemaRef ds:uri="http://purl.org/dc/elements/1.1/"/>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customXml/itemProps3.xml><?xml version="1.0" encoding="utf-8"?>
<ds:datastoreItem xmlns:ds="http://schemas.openxmlformats.org/officeDocument/2006/customXml" ds:itemID="{33B75652-BDDA-4D9D-B291-71910975C7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b8d7d1-06b8-47b8-a0de-bad91f18ef42"/>
    <ds:schemaRef ds:uri="ffc60a71-4a50-4afc-be20-b1cf6473493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2024-25 NFHS Stock Sport Rules PowerPoint_Wide Format</Template>
  <TotalTime>249</TotalTime>
  <Words>11381</Words>
  <Application>Microsoft Office PowerPoint</Application>
  <PresentationFormat>Widescreen</PresentationFormat>
  <Paragraphs>833</Paragraphs>
  <Slides>58</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Courier New</vt:lpstr>
      <vt:lpstr>Inter</vt:lpstr>
      <vt:lpstr>Inter ExtraBold</vt:lpstr>
      <vt:lpstr>Inter SemiBold</vt:lpstr>
      <vt:lpstr>Times New Roman</vt:lpstr>
      <vt:lpstr>Wingdings</vt:lpstr>
      <vt:lpstr>Office Theme</vt:lpstr>
      <vt:lpstr>2024-26 NFHS girls gymnastics Rules PowerPoint</vt:lpstr>
      <vt:lpstr>National Federation of  State High School Associations</vt:lpstr>
      <vt:lpstr>NFHS Rules Review Committee</vt:lpstr>
      <vt:lpstr>NFHS Rules Committee</vt:lpstr>
      <vt:lpstr>NFHS Publications</vt:lpstr>
      <vt:lpstr>NFHS AllAccess – Website</vt:lpstr>
      <vt:lpstr>NFHS AllAccess – Mobile App</vt:lpstr>
      <vt:lpstr>Corrections to 2024-2026 Girls Gymnastics rules book</vt:lpstr>
      <vt:lpstr>Corrections to 2024-2026 Girls Gymnastics rules book</vt:lpstr>
      <vt:lpstr>2024-2026 nfhs girls gymnastics RULES CHANGES</vt:lpstr>
      <vt:lpstr>Rule 1 – definitions – safety zone mat</vt:lpstr>
      <vt:lpstr> Rule 6-1-2J, 7-1-2h:  Vault &amp; Uneven Bar equipment  </vt:lpstr>
      <vt:lpstr>Rule 2-1-4:  Officials</vt:lpstr>
      <vt:lpstr>Rule 2-2-1b (9):  equipment failure or interference</vt:lpstr>
      <vt:lpstr>Rule 2-2b (10), 6-5-2e, 7-3-7f, 8-3-7g, 9-3-7g:  Improper uniform warning</vt:lpstr>
      <vt:lpstr>Rule 3-3-4b:  Earrings</vt:lpstr>
      <vt:lpstr>Rule 4-1-2E (3):  Back-to-back Superior credit</vt:lpstr>
      <vt:lpstr>Rule 4-1-2E (3):  Back-to-back Superior credit examples</vt:lpstr>
      <vt:lpstr>Rule 4-1-2E (4b):  Back-to-back superiors on beam</vt:lpstr>
      <vt:lpstr> Rule 6-1-1e, 6-1-2F:  vault--substances on the vault table and hand placement mat </vt:lpstr>
      <vt:lpstr>Rule 6-1-2g, 6-1-2J:  Vault equipment</vt:lpstr>
      <vt:lpstr>Rule 6-2-1, 7-2-2, 8-2-1:  Timing of falls on all events</vt:lpstr>
      <vt:lpstr>Rule 6-3-4g, 6-4-4g, 7-3-4c (4), 8-3-4c (3), 9-3-4c (3):  squat on landing</vt:lpstr>
      <vt:lpstr>Rule 6-3-1a, 6-4-1b, 6-4-2a (5), 6-4-3l, 6-4-4E, 6-4-4G:  vault deduction changes in execution</vt:lpstr>
      <vt:lpstr>Rule 6:  vault value changes</vt:lpstr>
      <vt:lpstr>Rule 7-1-2e, 7-1-2h, 7-1-3c, 8-1-2D, 8-1-3C:   Uneven bars &amp; Balance Beam equipment clarifications </vt:lpstr>
      <vt:lpstr>Rule 7-2-4b:  uneven bars - Event requirements</vt:lpstr>
      <vt:lpstr>Rule 7-3-3 (1-5):  Uneven bar composition up to 0.60</vt:lpstr>
      <vt:lpstr>Rule 7-3-4a (14), 7-3-4b (3), 7-3-4c (4):  Uneven bar execution deduction changes</vt:lpstr>
      <vt:lpstr>Rule 7-6:  Uneven bar Element changes</vt:lpstr>
      <vt:lpstr>Rule 8-2-3:  balance beam event requirements</vt:lpstr>
      <vt:lpstr>Rule 8-2-3:  balance beam event requirements</vt:lpstr>
      <vt:lpstr>Rule 8-3-3:  beam composition up to 0.60</vt:lpstr>
      <vt:lpstr>Rule 8-3-3:  beam composition – cont.</vt:lpstr>
      <vt:lpstr>Rule 8-3-4a (13), 8-3-4b (2), 8-3-4b (8), 8-3-4c (8):  Beam execution deduction changes</vt:lpstr>
      <vt:lpstr>Rule 8-3-5: Beam bonus, Notes 3 &amp; 4</vt:lpstr>
      <vt:lpstr>Rule 8-6:  balance beam element changes</vt:lpstr>
      <vt:lpstr>Rule 9-2-3:  Floor exercise event requirements - Acro</vt:lpstr>
      <vt:lpstr>Rule 9-2-3:  Floor exercise event requirements - Dance</vt:lpstr>
      <vt:lpstr>Rule 9-3-3:  Floor exercise composition up to 0.60</vt:lpstr>
      <vt:lpstr>Rule 9-3-4a (13), 9-3-4b (2), 9-3-4b (8), 9-3-4c (3), 9-3-4c (7), 9-3-4c (3):  Floor execution deduction changes</vt:lpstr>
      <vt:lpstr>Rule 9-3-7o:  Floor exercise – coach on floor</vt:lpstr>
      <vt:lpstr>Rule 9-3-5c NOTES:  Floor Exercise Bonus reminders</vt:lpstr>
      <vt:lpstr>Rule 9-6:  Floor Exercise element changes</vt:lpstr>
      <vt:lpstr>Editorial Changes</vt:lpstr>
      <vt:lpstr>Supplemental explanations</vt:lpstr>
      <vt:lpstr>Points of emphasis</vt:lpstr>
      <vt:lpstr>Points of emphasis for 2024 - 2026</vt:lpstr>
      <vt:lpstr>NFHS OFFICIALS Education </vt:lpstr>
      <vt:lpstr>All things officiating  in one place!</vt:lpstr>
      <vt:lpstr>COS Continued Improvements</vt:lpstr>
      <vt:lpstr> NFHS Learning Center</vt:lpstr>
      <vt:lpstr>PowerPoint Presentation</vt:lpstr>
      <vt:lpstr>Over 21 million courses delivered!</vt:lpstr>
      <vt:lpstr>NFHS Network</vt:lpstr>
      <vt:lpstr>NFHS Network</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2024-26 NFHS girls gymnastics Rules PowerPoint</dc:title>
  <dc:creator>Jessie Benner</dc:creator>
  <cp:lastModifiedBy>Julie Cochran</cp:lastModifiedBy>
  <cp:revision>5</cp:revision>
  <cp:lastPrinted>2023-05-23T18:19:08Z</cp:lastPrinted>
  <dcterms:created xsi:type="dcterms:W3CDTF">2024-04-15T17:55:56Z</dcterms:created>
  <dcterms:modified xsi:type="dcterms:W3CDTF">2024-05-20T21:58:55Z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0x01010052C36A34F339A54D85C37DD81207F966</vt:lpwstr>
  </property>
</Properties>
</file>